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509" r:id="rId3"/>
    <p:sldId id="635" r:id="rId4"/>
    <p:sldId id="636" r:id="rId5"/>
    <p:sldId id="637" r:id="rId6"/>
    <p:sldId id="638" r:id="rId7"/>
    <p:sldId id="639" r:id="rId8"/>
    <p:sldId id="634" r:id="rId9"/>
    <p:sldId id="510" r:id="rId10"/>
    <p:sldId id="512" r:id="rId11"/>
    <p:sldId id="511" r:id="rId12"/>
    <p:sldId id="626" r:id="rId13"/>
    <p:sldId id="627" r:id="rId14"/>
    <p:sldId id="628" r:id="rId15"/>
    <p:sldId id="629" r:id="rId16"/>
    <p:sldId id="513" r:id="rId17"/>
    <p:sldId id="630" r:id="rId18"/>
    <p:sldId id="631" r:id="rId19"/>
    <p:sldId id="515" r:id="rId20"/>
    <p:sldId id="516" r:id="rId21"/>
    <p:sldId id="517" r:id="rId22"/>
    <p:sldId id="614" r:id="rId23"/>
    <p:sldId id="613" r:id="rId24"/>
    <p:sldId id="615" r:id="rId25"/>
    <p:sldId id="632" r:id="rId26"/>
    <p:sldId id="616" r:id="rId27"/>
    <p:sldId id="617" r:id="rId28"/>
    <p:sldId id="625" r:id="rId29"/>
    <p:sldId id="618" r:id="rId30"/>
    <p:sldId id="619" r:id="rId31"/>
    <p:sldId id="633" r:id="rId32"/>
    <p:sldId id="620" r:id="rId33"/>
    <p:sldId id="622" r:id="rId34"/>
    <p:sldId id="623" r:id="rId35"/>
    <p:sldId id="624" r:id="rId36"/>
    <p:sldId id="640" r:id="rId37"/>
    <p:sldId id="641" r:id="rId38"/>
    <p:sldId id="659" r:id="rId39"/>
    <p:sldId id="658" r:id="rId40"/>
    <p:sldId id="643" r:id="rId41"/>
    <p:sldId id="644" r:id="rId42"/>
    <p:sldId id="367" r:id="rId43"/>
    <p:sldId id="398" r:id="rId44"/>
    <p:sldId id="404" r:id="rId45"/>
    <p:sldId id="645" r:id="rId46"/>
    <p:sldId id="646" r:id="rId47"/>
    <p:sldId id="647" r:id="rId48"/>
    <p:sldId id="648" r:id="rId49"/>
    <p:sldId id="649" r:id="rId50"/>
    <p:sldId id="651" r:id="rId51"/>
    <p:sldId id="652" r:id="rId52"/>
    <p:sldId id="654" r:id="rId53"/>
    <p:sldId id="655" r:id="rId54"/>
    <p:sldId id="656" r:id="rId55"/>
    <p:sldId id="657" r:id="rId56"/>
    <p:sldId id="653" r:id="rId57"/>
    <p:sldId id="64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1BEA-F5C7-48D8-9A8F-EA0E8C0FB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7532E-1173-4FD3-80D7-9ABBF4209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1F745-08E6-4188-B52F-FC71162A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28BA-2440-491D-9C03-A5ADDE05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DC3F-B6CD-4BDC-A330-D4DFEB3E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C8A6-170F-40FB-BC9B-8E9B764D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5691A-1840-4E7B-BBB8-94555EC0E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26713-2F6D-4FD6-B50B-7B5AD2C8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D6F85-761C-436F-B0F3-5694D6E3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3F94-B087-4C98-97B6-63C3AD7D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0C5AF-9487-4012-BFAA-8FD23F76C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5C063-D2E8-4E0D-AB82-A870FC49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552E1-50F2-4332-8F78-C66D67CB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8319-D4C5-432C-9D8C-A05FEEC1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D301-5504-4E32-8FBA-8821F99D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5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1011-F2B0-4186-93BC-2D6CCAD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833-2A35-4FBE-88FC-A9C8E9B0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42545-F8C6-423B-925B-E7D1D3B3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7169-A075-456F-A409-805B897D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85ED-A27E-4613-A804-C8675DD1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F943-E92E-4B87-9E76-24A1EC3A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D7DF-3543-40A1-8392-01DDB778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3D6BE-100C-49BF-B526-94EC0B89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3F5FE-684F-4C30-8C63-B2AF6EB7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B9809-CB72-4F67-BEA6-6B6C98EE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9D54-59AA-4233-B855-BB291E3A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A5B2-7E17-4395-B43E-6B0FF61A9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0FD0-96C6-465C-BE66-1AD43913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6370-BD39-4D3C-8785-E6A46786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DC79-78AD-4F32-850F-96BA303E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7084-E13C-44D4-AA98-DF6FC61F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2658-E076-4B32-9E2C-4642B852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5DC03-B8B2-4307-8F15-C9680E07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C94-C37D-4F91-B1B6-1BFA0E5A0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3B931-09DF-480C-AEA9-0072387F7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10309-2CFC-4788-93AD-BE15D2768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D99D2-6BD7-4708-B6ED-38CD7C211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6C82F-966A-4521-8FC8-44E39EBD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E702B-F6DB-4C65-A64F-9CE458E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94AC-1804-4A4E-BC78-2BB8F00C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87685-D506-442E-920E-FE19CFA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AF712-86FC-4C4E-A492-D605382B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2DEFD-9F1C-4A28-87D9-C8EA42CA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5557E-410F-417F-8FD4-EC3983AB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01E94-54CD-42C5-82C0-BD8B3688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3FE3A-12D4-42D9-82D5-75FBE6B9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1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B3A8-60D9-4060-8D30-41E600BD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05FD-0972-49D0-BAC3-59F50E34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421E-B43F-4EFD-9F19-9F780A126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B376-B8BF-4808-A3FA-5B387C3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33BAB-FC04-4A39-A2AB-513817F6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85859-3672-40BD-9C96-E4A98F36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2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E555-06D5-44D7-A4B6-FBBFED47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45257-BE44-4A9F-99FB-AB47D29DC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19A9D-FED4-49C4-9B11-7423CB90A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F9D2-4939-45C5-9184-0621E72C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846F3-DFBC-4CD7-88C9-69203063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09E36-4949-42B4-A5B1-9D5F2D20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F2840-F9EB-4E7D-A998-FE160F69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1FF90-F72C-49B1-9DD6-E6274E12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3306-1B14-46E9-A26B-7D149E938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87D1-50F4-4CE4-A419-E51EE169FA6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DA8A-63EC-405F-96F0-8163E0F61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E089-B4CE-420E-BD57-1F0C7EC0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python-oop-tutoria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econ.org/down/pyecon.pdf" TargetMode="External"/><Relationship Id="rId4" Type="http://schemas.openxmlformats.org/officeDocument/2006/relationships/hyperlink" Target="https://stackoverflow.com/questions/33072570/when-should-i-be-using-classes-in-pyth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155CA65-3D33-45B9-878A-C4B59A0F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A7541C1-A233-432F-8BE6-74DC3B278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8" y="3174200"/>
            <a:ext cx="10452683" cy="1655762"/>
          </a:xfrm>
        </p:spPr>
        <p:txBody>
          <a:bodyPr>
            <a:noAutofit/>
          </a:bodyPr>
          <a:lstStyle/>
          <a:p>
            <a:r>
              <a:rPr lang="en-US" sz="2200" dirty="0"/>
              <a:t>Cornelia Ilin, PhD</a:t>
            </a:r>
          </a:p>
          <a:p>
            <a:endParaRPr lang="en-US" sz="2200" dirty="0"/>
          </a:p>
          <a:p>
            <a:r>
              <a:rPr lang="en-US" sz="2200" dirty="0"/>
              <a:t>Department of Ag &amp; Applied Economics</a:t>
            </a:r>
          </a:p>
          <a:p>
            <a:r>
              <a:rPr lang="en-US" sz="2200" dirty="0"/>
              <a:t>UW-Madison</a:t>
            </a:r>
          </a:p>
          <a:p>
            <a:endParaRPr lang="en-US" sz="2200" dirty="0"/>
          </a:p>
          <a:p>
            <a:r>
              <a:rPr lang="en-US" sz="2200" dirty="0"/>
              <a:t>Week 3 - Summer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FE23-7F7C-4B10-B7B8-B461764A1166}"/>
              </a:ext>
            </a:extLst>
          </p:cNvPr>
          <p:cNvSpPr/>
          <p:nvPr/>
        </p:nvSpPr>
        <p:spPr>
          <a:xfrm>
            <a:off x="869658" y="1275127"/>
            <a:ext cx="10452683" cy="109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AAE 875 – Fundamentals of Object Oriented Programming and Data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5B479-40B2-49A0-B818-EB8E93F7B39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562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694157" cy="4351338"/>
          </a:xfrm>
        </p:spPr>
        <p:txBody>
          <a:bodyPr>
            <a:noAutofit/>
          </a:bodyPr>
          <a:lstStyle/>
          <a:p>
            <a:r>
              <a:rPr lang="en-US" sz="2200" dirty="0"/>
              <a:t>Classes provide a high-level approach to organize a program</a:t>
            </a:r>
          </a:p>
          <a:p>
            <a:r>
              <a:rPr lang="en-US" sz="2200" b="1" dirty="0"/>
              <a:t>Classes are objects </a:t>
            </a:r>
            <a:r>
              <a:rPr lang="en-US" sz="2200" dirty="0"/>
              <a:t>containing groups of related variables and functions</a:t>
            </a:r>
          </a:p>
          <a:p>
            <a:r>
              <a:rPr lang="en-US" sz="2200" dirty="0"/>
              <a:t>Let's learn from an example:</a:t>
            </a:r>
          </a:p>
          <a:p>
            <a:pPr lvl="1"/>
            <a:r>
              <a:rPr lang="en-US" sz="1800" dirty="0"/>
              <a:t>Assume we have a database with patient info, such as: age, weight, asthma </a:t>
            </a:r>
          </a:p>
          <a:p>
            <a:pPr lvl="1"/>
            <a:r>
              <a:rPr lang="en-US" sz="1800" dirty="0"/>
              <a:t>We can create a class (object) </a:t>
            </a:r>
            <a:r>
              <a:rPr lang="en-US" sz="1800" i="1" dirty="0"/>
              <a:t>Patients</a:t>
            </a:r>
            <a:r>
              <a:rPr lang="en-US" sz="1800" dirty="0"/>
              <a:t> with </a:t>
            </a:r>
            <a:r>
              <a:rPr lang="en-US" sz="1800" b="1" dirty="0"/>
              <a:t>attributes</a:t>
            </a:r>
            <a:r>
              <a:rPr lang="en-US" sz="1800" dirty="0"/>
              <a:t> </a:t>
            </a:r>
            <a:r>
              <a:rPr lang="en-US" sz="1800" i="1" dirty="0"/>
              <a:t>age, weight, asthma</a:t>
            </a:r>
            <a:endParaRPr lang="en-US" sz="1400" i="1" dirty="0"/>
          </a:p>
          <a:p>
            <a:pPr lvl="1"/>
            <a:r>
              <a:rPr lang="en-US" sz="1800" dirty="0"/>
              <a:t>This can be done using the </a:t>
            </a:r>
            <a:r>
              <a:rPr lang="en-US" sz="1800" b="1" dirty="0"/>
              <a:t>class </a:t>
            </a:r>
            <a:r>
              <a:rPr lang="en-US" sz="1800" dirty="0"/>
              <a:t>keyword and the </a:t>
            </a:r>
            <a:r>
              <a:rPr lang="en-US" sz="1800" b="1" dirty="0"/>
              <a:t>__</a:t>
            </a:r>
            <a:r>
              <a:rPr lang="en-US" sz="1800" b="1" dirty="0" err="1"/>
              <a:t>init</a:t>
            </a:r>
            <a:r>
              <a:rPr lang="en-US" sz="1800" b="1" dirty="0"/>
              <a:t>__(self) </a:t>
            </a:r>
            <a:r>
              <a:rPr lang="en-US" sz="1800" dirty="0"/>
              <a:t>constructor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definition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0E2E3E-4D6E-49BE-BCE2-585837B95CC7}"/>
              </a:ext>
            </a:extLst>
          </p:cNvPr>
          <p:cNvSpPr/>
          <p:nvPr/>
        </p:nvSpPr>
        <p:spPr>
          <a:xfrm>
            <a:off x="0" y="4097572"/>
            <a:ext cx="12192000" cy="1590164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AF99E-EFED-4B52-9211-AADEC327602E}"/>
              </a:ext>
            </a:extLst>
          </p:cNvPr>
          <p:cNvSpPr txBox="1"/>
          <p:nvPr/>
        </p:nvSpPr>
        <p:spPr>
          <a:xfrm>
            <a:off x="1016999" y="4137862"/>
            <a:ext cx="6038142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9064C-B234-4D7D-82DE-546483D10BC5}"/>
              </a:ext>
            </a:extLst>
          </p:cNvPr>
          <p:cNvSpPr txBox="1"/>
          <p:nvPr/>
        </p:nvSpPr>
        <p:spPr>
          <a:xfrm>
            <a:off x="7189365" y="4731391"/>
            <a:ext cx="456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use initial capitalization for class names (e.g. Patients,  </a:t>
            </a:r>
            <a:r>
              <a:rPr lang="en-US" dirty="0" err="1"/>
              <a:t>PatientInfo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9184E82-B1A6-409B-A1D3-FA51826DD60C}"/>
              </a:ext>
            </a:extLst>
          </p:cNvPr>
          <p:cNvCxnSpPr/>
          <p:nvPr/>
        </p:nvCxnSpPr>
        <p:spPr>
          <a:xfrm flipV="1">
            <a:off x="2869034" y="5805182"/>
            <a:ext cx="0" cy="33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81C60B-C34E-4F3D-8F9C-FC5D54EA7EE1}"/>
              </a:ext>
            </a:extLst>
          </p:cNvPr>
          <p:cNvSpPr txBox="1"/>
          <p:nvPr/>
        </p:nvSpPr>
        <p:spPr>
          <a:xfrm>
            <a:off x="2743198" y="6246932"/>
            <a:ext cx="4999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this example attributes are set to 0</a:t>
            </a:r>
          </a:p>
        </p:txBody>
      </p:sp>
    </p:spTree>
    <p:extLst>
      <p:ext uri="{BB962C8B-B14F-4D97-AF65-F5344CB8AC3E}">
        <p14:creationId xmlns:p14="http://schemas.microsoft.com/office/powerpoint/2010/main" val="19115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33724" cy="4351338"/>
          </a:xfrm>
        </p:spPr>
        <p:txBody>
          <a:bodyPr>
            <a:noAutofit/>
          </a:bodyPr>
          <a:lstStyle/>
          <a:p>
            <a:r>
              <a:rPr lang="en-US" sz="2200" dirty="0"/>
              <a:t>Functions defined within a class are called </a:t>
            </a:r>
            <a:r>
              <a:rPr lang="en-US" sz="2200" b="1" dirty="0"/>
              <a:t>methods</a:t>
            </a:r>
          </a:p>
          <a:p>
            <a:r>
              <a:rPr lang="en-US" sz="2200" dirty="0"/>
              <a:t>The __</a:t>
            </a:r>
            <a:r>
              <a:rPr lang="en-US" sz="2200" dirty="0" err="1"/>
              <a:t>init</a:t>
            </a:r>
            <a:r>
              <a:rPr lang="en-US" sz="2200" dirty="0"/>
              <a:t>__() method is a </a:t>
            </a:r>
            <a:r>
              <a:rPr lang="en-US" sz="2200" b="1" dirty="0"/>
              <a:t>constructor</a:t>
            </a:r>
          </a:p>
          <a:p>
            <a:r>
              <a:rPr lang="en-US" sz="2200" dirty="0"/>
              <a:t>The</a:t>
            </a:r>
            <a:r>
              <a:rPr lang="en-US" sz="2200" i="1" dirty="0"/>
              <a:t> constructor </a:t>
            </a:r>
            <a:r>
              <a:rPr lang="en-US" sz="2200" dirty="0"/>
              <a:t>is a </a:t>
            </a:r>
            <a:r>
              <a:rPr lang="en-US" sz="2200" i="1" dirty="0"/>
              <a:t>special method </a:t>
            </a:r>
            <a:r>
              <a:rPr lang="en-US" sz="2200" dirty="0"/>
              <a:t>with no return type and one required parameter (</a:t>
            </a:r>
            <a:r>
              <a:rPr lang="en-US" sz="2200" i="1" dirty="0"/>
              <a:t>self)</a:t>
            </a:r>
            <a:endParaRPr lang="en-US" sz="2200" dirty="0"/>
          </a:p>
          <a:p>
            <a:r>
              <a:rPr lang="en-US" sz="2200" dirty="0"/>
              <a:t>It's called when creating an </a:t>
            </a:r>
            <a:r>
              <a:rPr lang="en-US" sz="2200" b="1" dirty="0"/>
              <a:t>instance</a:t>
            </a:r>
            <a:r>
              <a:rPr lang="en-US" sz="2200" dirty="0"/>
              <a:t> of the class (instance = add new entry, e.g. new patient information)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337740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533056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can add additional parameters to the __</a:t>
            </a:r>
            <a:r>
              <a:rPr lang="en-US" sz="2200" dirty="0" err="1"/>
              <a:t>init</a:t>
            </a:r>
            <a:r>
              <a:rPr lang="en-US" sz="2200" dirty="0"/>
              <a:t>__ method (the constructor)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constructor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58611-9317-4A2B-A15E-A25534E6974D}"/>
              </a:ext>
            </a:extLst>
          </p:cNvPr>
          <p:cNvSpPr/>
          <p:nvPr/>
        </p:nvSpPr>
        <p:spPr>
          <a:xfrm>
            <a:off x="0" y="3108588"/>
            <a:ext cx="12192000" cy="252042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9EDB2-DA22-41BB-8A39-4D6FB616E854}"/>
              </a:ext>
            </a:extLst>
          </p:cNvPr>
          <p:cNvSpPr txBox="1"/>
          <p:nvPr/>
        </p:nvSpPr>
        <p:spPr>
          <a:xfrm>
            <a:off x="1016999" y="3148878"/>
            <a:ext cx="6038142" cy="203132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</a:t>
            </a:r>
            <a:r>
              <a:rPr lang="en-US" b="1" dirty="0"/>
              <a:t>year, month</a:t>
            </a:r>
            <a:r>
              <a:rPr lang="en-US" dirty="0"/>
              <a:t>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7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533056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can add additional parameters to the __</a:t>
            </a:r>
            <a:r>
              <a:rPr lang="en-US" sz="2200" dirty="0" err="1"/>
              <a:t>init</a:t>
            </a:r>
            <a:r>
              <a:rPr lang="en-US" sz="2200" dirty="0"/>
              <a:t>__ method (the constructor) </a:t>
            </a:r>
          </a:p>
          <a:p>
            <a:r>
              <a:rPr lang="en-US" sz="2200" dirty="0"/>
              <a:t>These additional parameters can be added as instance attributes (can be accessed later)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constructor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58611-9317-4A2B-A15E-A25534E6974D}"/>
              </a:ext>
            </a:extLst>
          </p:cNvPr>
          <p:cNvSpPr/>
          <p:nvPr/>
        </p:nvSpPr>
        <p:spPr>
          <a:xfrm>
            <a:off x="0" y="3108588"/>
            <a:ext cx="12192000" cy="252042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9EDB2-DA22-41BB-8A39-4D6FB616E854}"/>
              </a:ext>
            </a:extLst>
          </p:cNvPr>
          <p:cNvSpPr txBox="1"/>
          <p:nvPr/>
        </p:nvSpPr>
        <p:spPr>
          <a:xfrm>
            <a:off x="1016999" y="3148878"/>
            <a:ext cx="6038142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year, month):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r>
              <a:rPr lang="en-US" b="1" dirty="0"/>
              <a:t>        </a:t>
            </a:r>
            <a:r>
              <a:rPr lang="en-US" b="1" dirty="0" err="1"/>
              <a:t>self.year</a:t>
            </a:r>
            <a:r>
              <a:rPr lang="en-US" b="1" dirty="0"/>
              <a:t> = year</a:t>
            </a:r>
          </a:p>
          <a:p>
            <a:r>
              <a:rPr lang="en-US" b="1" dirty="0"/>
              <a:t>        </a:t>
            </a:r>
            <a:r>
              <a:rPr lang="en-US" b="1" dirty="0" err="1"/>
              <a:t>self.month</a:t>
            </a:r>
            <a:r>
              <a:rPr lang="en-US" b="1" dirty="0"/>
              <a:t> =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0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533056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can add additional parameters to the __</a:t>
            </a:r>
            <a:r>
              <a:rPr lang="en-US" sz="2200" dirty="0" err="1"/>
              <a:t>init</a:t>
            </a:r>
            <a:r>
              <a:rPr lang="en-US" sz="2200" dirty="0"/>
              <a:t>__ method (the constructor) </a:t>
            </a:r>
          </a:p>
          <a:p>
            <a:r>
              <a:rPr lang="en-US" sz="2200" dirty="0"/>
              <a:t>These additional parameters can be added as instance attributes (can be accessed later)</a:t>
            </a:r>
          </a:p>
          <a:p>
            <a:r>
              <a:rPr lang="en-US" sz="2200" dirty="0"/>
              <a:t>Additional parameters can be set to default values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constructor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58611-9317-4A2B-A15E-A25534E6974D}"/>
              </a:ext>
            </a:extLst>
          </p:cNvPr>
          <p:cNvSpPr/>
          <p:nvPr/>
        </p:nvSpPr>
        <p:spPr>
          <a:xfrm>
            <a:off x="0" y="3108588"/>
            <a:ext cx="12192000" cy="252042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9EDB2-DA22-41BB-8A39-4D6FB616E854}"/>
              </a:ext>
            </a:extLst>
          </p:cNvPr>
          <p:cNvSpPr txBox="1"/>
          <p:nvPr/>
        </p:nvSpPr>
        <p:spPr>
          <a:xfrm>
            <a:off x="1016999" y="3148878"/>
            <a:ext cx="6038142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year = </a:t>
            </a:r>
            <a:r>
              <a:rPr lang="en-US" b="1" dirty="0"/>
              <a:t>2019</a:t>
            </a:r>
            <a:r>
              <a:rPr lang="en-US" dirty="0"/>
              <a:t>, month = </a:t>
            </a:r>
            <a:r>
              <a:rPr lang="en-US" b="1" dirty="0"/>
              <a:t>'January'):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r>
              <a:rPr lang="en-US" b="1" dirty="0"/>
              <a:t>        </a:t>
            </a:r>
            <a:r>
              <a:rPr lang="en-US" b="1" dirty="0" err="1"/>
              <a:t>self.year</a:t>
            </a:r>
            <a:r>
              <a:rPr lang="en-US" b="1" dirty="0"/>
              <a:t> = year</a:t>
            </a:r>
          </a:p>
          <a:p>
            <a:r>
              <a:rPr lang="en-US" b="1" dirty="0"/>
              <a:t>        </a:t>
            </a:r>
            <a:r>
              <a:rPr lang="en-US" b="1" dirty="0" err="1"/>
              <a:t>self.month</a:t>
            </a:r>
            <a:r>
              <a:rPr lang="en-US" b="1" dirty="0"/>
              <a:t> = month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1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When only the required </a:t>
            </a:r>
            <a:r>
              <a:rPr lang="en-US" sz="2200" i="1" dirty="0"/>
              <a:t>self </a:t>
            </a:r>
            <a:r>
              <a:rPr lang="en-US" sz="2200" dirty="0"/>
              <a:t>parameter is present, then the class call doesn't include any arguments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748F27-3B3D-4C54-99EE-9096893F9ECB}"/>
              </a:ext>
            </a:extLst>
          </p:cNvPr>
          <p:cNvCxnSpPr>
            <a:cxnSpLocks/>
          </p:cNvCxnSpPr>
          <p:nvPr/>
        </p:nvCxnSpPr>
        <p:spPr>
          <a:xfrm flipH="1">
            <a:off x="3389152" y="5553512"/>
            <a:ext cx="4160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12CEAF-833C-4AEF-B194-820B165C6AB1}"/>
              </a:ext>
            </a:extLst>
          </p:cNvPr>
          <p:cNvSpPr txBox="1"/>
          <p:nvPr/>
        </p:nvSpPr>
        <p:spPr>
          <a:xfrm>
            <a:off x="7729777" y="5368846"/>
            <a:ext cx="201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instantiation</a:t>
            </a:r>
          </a:p>
        </p:txBody>
      </p:sp>
    </p:spTree>
    <p:extLst>
      <p:ext uri="{BB962C8B-B14F-4D97-AF65-F5344CB8AC3E}">
        <p14:creationId xmlns:p14="http://schemas.microsoft.com/office/powerpoint/2010/main" val="323144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When additional parameters are present (with no default values), then the class call includes arguments for the additional parameters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year, month):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r>
              <a:rPr lang="en-US" dirty="0"/>
              <a:t>        </a:t>
            </a:r>
            <a:r>
              <a:rPr lang="en-US" dirty="0" err="1"/>
              <a:t>self.year</a:t>
            </a:r>
            <a:r>
              <a:rPr lang="en-US" dirty="0"/>
              <a:t> = year</a:t>
            </a:r>
          </a:p>
          <a:p>
            <a:r>
              <a:rPr lang="en-US" dirty="0"/>
              <a:t>        </a:t>
            </a:r>
            <a:r>
              <a:rPr lang="en-US" dirty="0" err="1"/>
              <a:t>self.month</a:t>
            </a:r>
            <a:r>
              <a:rPr lang="en-US" dirty="0"/>
              <a:t> = month</a:t>
            </a:r>
          </a:p>
          <a:p>
            <a:endParaRPr lang="en-US" dirty="0"/>
          </a:p>
          <a:p>
            <a:r>
              <a:rPr lang="en-US" dirty="0"/>
              <a:t>patient1 = Patients(2017, 'January')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748F27-3B3D-4C54-99EE-9096893F9ECB}"/>
              </a:ext>
            </a:extLst>
          </p:cNvPr>
          <p:cNvCxnSpPr>
            <a:cxnSpLocks/>
          </p:cNvCxnSpPr>
          <p:nvPr/>
        </p:nvCxnSpPr>
        <p:spPr>
          <a:xfrm flipH="1">
            <a:off x="4488109" y="6132460"/>
            <a:ext cx="3775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12CEAF-833C-4AEF-B194-820B165C6AB1}"/>
              </a:ext>
            </a:extLst>
          </p:cNvPr>
          <p:cNvSpPr txBox="1"/>
          <p:nvPr/>
        </p:nvSpPr>
        <p:spPr>
          <a:xfrm>
            <a:off x="8597499" y="5673513"/>
            <a:ext cx="3145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instantiation when additional parameters with no default values are present</a:t>
            </a:r>
          </a:p>
        </p:txBody>
      </p:sp>
    </p:spTree>
    <p:extLst>
      <p:ext uri="{BB962C8B-B14F-4D97-AF65-F5344CB8AC3E}">
        <p14:creationId xmlns:p14="http://schemas.microsoft.com/office/powerpoint/2010/main" val="459642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When additional parameters are present (with default values), then the class call doesn't include arguments for the additional parameters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year = 2019, month = 'January'):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r>
              <a:rPr lang="en-US" dirty="0"/>
              <a:t>        </a:t>
            </a:r>
            <a:r>
              <a:rPr lang="en-US" dirty="0" err="1"/>
              <a:t>self.year</a:t>
            </a:r>
            <a:r>
              <a:rPr lang="en-US" dirty="0"/>
              <a:t> = year</a:t>
            </a:r>
          </a:p>
          <a:p>
            <a:r>
              <a:rPr lang="en-US" dirty="0"/>
              <a:t>        </a:t>
            </a:r>
            <a:r>
              <a:rPr lang="en-US" dirty="0" err="1"/>
              <a:t>self.month</a:t>
            </a:r>
            <a:r>
              <a:rPr lang="en-US" dirty="0"/>
              <a:t> = month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2748F27-3B3D-4C54-99EE-9096893F9ECB}"/>
              </a:ext>
            </a:extLst>
          </p:cNvPr>
          <p:cNvCxnSpPr>
            <a:cxnSpLocks/>
          </p:cNvCxnSpPr>
          <p:nvPr/>
        </p:nvCxnSpPr>
        <p:spPr>
          <a:xfrm flipH="1">
            <a:off x="4303551" y="6132460"/>
            <a:ext cx="4160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12CEAF-833C-4AEF-B194-820B165C6AB1}"/>
              </a:ext>
            </a:extLst>
          </p:cNvPr>
          <p:cNvSpPr txBox="1"/>
          <p:nvPr/>
        </p:nvSpPr>
        <p:spPr>
          <a:xfrm>
            <a:off x="8597499" y="5673513"/>
            <a:ext cx="3145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instantiation when additional parameters with default values are present</a:t>
            </a:r>
          </a:p>
        </p:txBody>
      </p:sp>
    </p:spTree>
    <p:extLst>
      <p:ext uri="{BB962C8B-B14F-4D97-AF65-F5344CB8AC3E}">
        <p14:creationId xmlns:p14="http://schemas.microsoft.com/office/powerpoint/2010/main" val="2373477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One can add a mix of additional parameters w/ and w/o default values. Arguments w/o default values must come first, and must be in order!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month, year = 2019):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r>
              <a:rPr lang="en-US" dirty="0"/>
              <a:t>        </a:t>
            </a:r>
            <a:r>
              <a:rPr lang="en-US" dirty="0" err="1"/>
              <a:t>self.year</a:t>
            </a:r>
            <a:r>
              <a:rPr lang="en-US" dirty="0"/>
              <a:t> = year</a:t>
            </a:r>
          </a:p>
          <a:p>
            <a:r>
              <a:rPr lang="en-US" dirty="0"/>
              <a:t>        </a:t>
            </a:r>
            <a:r>
              <a:rPr lang="en-US" dirty="0" err="1"/>
              <a:t>self.month</a:t>
            </a:r>
            <a:r>
              <a:rPr lang="en-US" dirty="0"/>
              <a:t> = month</a:t>
            </a:r>
          </a:p>
          <a:p>
            <a:endParaRPr lang="en-US" dirty="0"/>
          </a:p>
          <a:p>
            <a:r>
              <a:rPr lang="en-US" dirty="0"/>
              <a:t>patient1 = Patients('January')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4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The instantiation operation automatically calls the constructor (__</a:t>
            </a:r>
            <a:r>
              <a:rPr lang="en-US" sz="2200" dirty="0" err="1"/>
              <a:t>init</a:t>
            </a:r>
            <a:r>
              <a:rPr lang="en-US" sz="2200" dirty="0"/>
              <a:t>__ method)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2CEAF-833C-4AEF-B194-820B165C6AB1}"/>
              </a:ext>
            </a:extLst>
          </p:cNvPr>
          <p:cNvSpPr txBox="1"/>
          <p:nvPr/>
        </p:nvSpPr>
        <p:spPr>
          <a:xfrm>
            <a:off x="7754943" y="3881911"/>
            <a:ext cx="341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instantiation calls the constructor to create a new instance (self) of the class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28CE6-9111-4EB8-B36B-1DDD0CE5DEBE}"/>
              </a:ext>
            </a:extLst>
          </p:cNvPr>
          <p:cNvCxnSpPr>
            <a:cxnSpLocks/>
          </p:cNvCxnSpPr>
          <p:nvPr/>
        </p:nvCxnSpPr>
        <p:spPr>
          <a:xfrm flipH="1">
            <a:off x="3498208" y="4135772"/>
            <a:ext cx="4160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7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OOP</a:t>
            </a:r>
            <a:r>
              <a:rPr lang="en-US" sz="2200" dirty="0"/>
              <a:t> is a very well known concept used to write powerful applications</a:t>
            </a:r>
          </a:p>
          <a:p>
            <a:endParaRPr lang="en-US" sz="2200" dirty="0"/>
          </a:p>
          <a:p>
            <a:r>
              <a:rPr lang="en-US" sz="2200" dirty="0"/>
              <a:t>As a </a:t>
            </a:r>
            <a:r>
              <a:rPr lang="en-US" sz="2200" b="1" dirty="0"/>
              <a:t>data analyst </a:t>
            </a:r>
            <a:r>
              <a:rPr lang="en-US" sz="2200" dirty="0"/>
              <a:t>you will be required to write code to process the data</a:t>
            </a:r>
          </a:p>
          <a:p>
            <a:endParaRPr lang="en-US" sz="2200" dirty="0"/>
          </a:p>
          <a:p>
            <a:r>
              <a:rPr lang="en-US" sz="2200" dirty="0"/>
              <a:t>Development in OOP is faster and cheaper; leads to </a:t>
            </a:r>
            <a:r>
              <a:rPr lang="en-US" sz="2200" b="1" dirty="0"/>
              <a:t>high quality </a:t>
            </a:r>
            <a:r>
              <a:rPr lang="en-US" sz="2200" dirty="0"/>
              <a:t>code</a:t>
            </a:r>
          </a:p>
          <a:p>
            <a:endParaRPr lang="en-US" sz="2200" dirty="0"/>
          </a:p>
          <a:p>
            <a:r>
              <a:rPr lang="en-US" sz="2200" dirty="0"/>
              <a:t>With OOP you describe </a:t>
            </a:r>
            <a:r>
              <a:rPr lang="en-US" sz="2200" b="1" dirty="0"/>
              <a:t>how a program should operate</a:t>
            </a:r>
          </a:p>
          <a:p>
            <a:endParaRPr lang="en-US" sz="2200" dirty="0"/>
          </a:p>
          <a:p>
            <a:r>
              <a:rPr lang="en-US" sz="2200" dirty="0"/>
              <a:t>With declarative programming languages you describe what you want to accomplish without specifying how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315510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The instantiation operation automatically calls the constructor (__</a:t>
            </a:r>
            <a:r>
              <a:rPr lang="en-US" sz="2200" dirty="0" err="1"/>
              <a:t>init</a:t>
            </a:r>
            <a:r>
              <a:rPr lang="en-US" sz="2200" dirty="0"/>
              <a:t>__ method)</a:t>
            </a:r>
          </a:p>
          <a:p>
            <a:r>
              <a:rPr lang="en-US" sz="2200" dirty="0"/>
              <a:t>The required parameter of the __</a:t>
            </a:r>
            <a:r>
              <a:rPr lang="en-US" sz="2200" dirty="0" err="1"/>
              <a:t>init</a:t>
            </a:r>
            <a:r>
              <a:rPr lang="en-US" sz="2200" dirty="0"/>
              <a:t>__ method (</a:t>
            </a:r>
            <a:r>
              <a:rPr lang="en-US" sz="2200" i="1" dirty="0"/>
              <a:t>self</a:t>
            </a:r>
            <a:r>
              <a:rPr lang="en-US" sz="2200" dirty="0"/>
              <a:t>) references each new instance created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2CEAF-833C-4AEF-B194-820B165C6AB1}"/>
              </a:ext>
            </a:extLst>
          </p:cNvPr>
          <p:cNvSpPr txBox="1"/>
          <p:nvPr/>
        </p:nvSpPr>
        <p:spPr>
          <a:xfrm>
            <a:off x="7754942" y="3881911"/>
            <a:ext cx="389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parameter is 'self'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28CE6-9111-4EB8-B36B-1DDD0CE5DEBE}"/>
              </a:ext>
            </a:extLst>
          </p:cNvPr>
          <p:cNvCxnSpPr>
            <a:cxnSpLocks/>
          </p:cNvCxnSpPr>
          <p:nvPr/>
        </p:nvCxnSpPr>
        <p:spPr>
          <a:xfrm flipH="1">
            <a:off x="3498208" y="4135772"/>
            <a:ext cx="4160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define a new Patients class </a:t>
            </a:r>
            <a:r>
              <a:rPr lang="en-US" sz="2200" b="1" dirty="0"/>
              <a:t>variable </a:t>
            </a:r>
            <a:r>
              <a:rPr lang="en-US" sz="2200" dirty="0"/>
              <a:t>(i.e. add patient with corresponding health information, aka instance) use </a:t>
            </a:r>
            <a:r>
              <a:rPr lang="en-US" sz="2200" b="1" dirty="0"/>
              <a:t>instantiation </a:t>
            </a:r>
            <a:endParaRPr lang="en-US" sz="2200" dirty="0"/>
          </a:p>
          <a:p>
            <a:r>
              <a:rPr lang="en-US" sz="2200" dirty="0"/>
              <a:t>Instantiation is performed by calling the class name, similar to calling a function</a:t>
            </a:r>
          </a:p>
          <a:p>
            <a:r>
              <a:rPr lang="en-US" sz="2200" dirty="0"/>
              <a:t>The instantiation operation automatically calls the constructor (__</a:t>
            </a:r>
            <a:r>
              <a:rPr lang="en-US" sz="2200" dirty="0" err="1"/>
              <a:t>init</a:t>
            </a:r>
            <a:r>
              <a:rPr lang="en-US" sz="2200" dirty="0"/>
              <a:t>__ method)</a:t>
            </a:r>
          </a:p>
          <a:p>
            <a:r>
              <a:rPr lang="en-US" sz="2200" dirty="0"/>
              <a:t>The required parameter of the __</a:t>
            </a:r>
            <a:r>
              <a:rPr lang="en-US" sz="2200" dirty="0" err="1"/>
              <a:t>init</a:t>
            </a:r>
            <a:r>
              <a:rPr lang="en-US" sz="2200" dirty="0"/>
              <a:t>__ method (</a:t>
            </a:r>
            <a:r>
              <a:rPr lang="en-US" sz="2200" i="1" dirty="0"/>
              <a:t>self</a:t>
            </a:r>
            <a:r>
              <a:rPr lang="en-US" sz="2200" dirty="0"/>
              <a:t>) references each new instance created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instantiation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4A01A-24FF-41F9-A9C1-C38F86DACAA6}"/>
              </a:ext>
            </a:extLst>
          </p:cNvPr>
          <p:cNvSpPr/>
          <p:nvPr/>
        </p:nvSpPr>
        <p:spPr>
          <a:xfrm>
            <a:off x="0" y="3669734"/>
            <a:ext cx="12192000" cy="303307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BB8B9-BC6D-4EB5-8D13-1CCA6EEE33B7}"/>
              </a:ext>
            </a:extLst>
          </p:cNvPr>
          <p:cNvSpPr txBox="1"/>
          <p:nvPr/>
        </p:nvSpPr>
        <p:spPr>
          <a:xfrm>
            <a:off x="1025388" y="3718679"/>
            <a:ext cx="6038142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b="1" dirty="0"/>
              <a:t>set attribute values </a:t>
            </a:r>
            <a:r>
              <a:rPr lang="en-US" dirty="0"/>
              <a:t>for the instance created above</a:t>
            </a:r>
          </a:p>
          <a:p>
            <a:r>
              <a:rPr lang="en-US" dirty="0"/>
              <a:t>patient1.age, patient1.weight, patient1.asthma = 30, 60, 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2CEAF-833C-4AEF-B194-820B165C6AB1}"/>
              </a:ext>
            </a:extLst>
          </p:cNvPr>
          <p:cNvSpPr txBox="1"/>
          <p:nvPr/>
        </p:nvSpPr>
        <p:spPr>
          <a:xfrm>
            <a:off x="7754941" y="5996125"/>
            <a:ext cx="389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 are accessed using the </a:t>
            </a:r>
            <a:r>
              <a:rPr lang="en-US" b="1" dirty="0"/>
              <a:t>dot notation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28CE6-9111-4EB8-B36B-1DDD0CE5DEBE}"/>
              </a:ext>
            </a:extLst>
          </p:cNvPr>
          <p:cNvCxnSpPr>
            <a:cxnSpLocks/>
          </p:cNvCxnSpPr>
          <p:nvPr/>
        </p:nvCxnSpPr>
        <p:spPr>
          <a:xfrm flipH="1">
            <a:off x="6811859" y="6367244"/>
            <a:ext cx="788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20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141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 class?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31356" y="2620759"/>
            <a:ext cx="639317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88729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141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__</a:t>
            </a:r>
            <a:r>
              <a:rPr lang="en-US" sz="2400" b="1" dirty="0" err="1"/>
              <a:t>init</a:t>
            </a:r>
            <a:r>
              <a:rPr lang="en-US" sz="2400" b="1" dirty="0"/>
              <a:t>__?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31356" y="2620759"/>
            <a:ext cx="639317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2260708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141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an instance of a class?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31356" y="2620759"/>
            <a:ext cx="6393175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107069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141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31356" y="2620759"/>
            <a:ext cx="6393175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year = 2020, month):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 #1 if yes</a:t>
            </a:r>
          </a:p>
          <a:p>
            <a:r>
              <a:rPr lang="en-US" dirty="0"/>
              <a:t>        </a:t>
            </a:r>
            <a:r>
              <a:rPr lang="en-US" dirty="0" err="1"/>
              <a:t>self.year</a:t>
            </a:r>
            <a:r>
              <a:rPr lang="en-US" dirty="0"/>
              <a:t> = year</a:t>
            </a:r>
          </a:p>
          <a:p>
            <a:r>
              <a:rPr lang="en-US" dirty="0"/>
              <a:t>        </a:t>
            </a:r>
            <a:r>
              <a:rPr lang="en-US" dirty="0" err="1"/>
              <a:t>self.month</a:t>
            </a:r>
            <a:r>
              <a:rPr lang="en-US" dirty="0"/>
              <a:t> = month</a:t>
            </a:r>
          </a:p>
          <a:p>
            <a:endParaRPr lang="en-US" dirty="0"/>
          </a:p>
          <a:p>
            <a:r>
              <a:rPr lang="en-US" dirty="0"/>
              <a:t>patient1 = Patients('January')</a:t>
            </a:r>
          </a:p>
          <a:p>
            <a:r>
              <a:rPr lang="en-US" dirty="0"/>
              <a:t>print(patient1.month)</a:t>
            </a:r>
          </a:p>
        </p:txBody>
      </p:sp>
    </p:spTree>
    <p:extLst>
      <p:ext uri="{BB962C8B-B14F-4D97-AF65-F5344CB8AC3E}">
        <p14:creationId xmlns:p14="http://schemas.microsoft.com/office/powerpoint/2010/main" val="227963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class object </a:t>
            </a:r>
            <a:r>
              <a:rPr lang="en-US" sz="2200" dirty="0"/>
              <a:t>creates new class instances</a:t>
            </a:r>
          </a:p>
          <a:p>
            <a:r>
              <a:rPr lang="en-US" sz="2200" dirty="0"/>
              <a:t>An </a:t>
            </a:r>
            <a:r>
              <a:rPr lang="en-US" sz="2200" b="1" dirty="0"/>
              <a:t>instance object </a:t>
            </a:r>
            <a:r>
              <a:rPr lang="en-US" sz="2200" dirty="0"/>
              <a:t>represent a single instance of a class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vs. instance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AF1A4-D7EC-4AC0-8E10-D3555CD1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04" y="2525086"/>
            <a:ext cx="7802402" cy="42193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A87CE4-D120-49C4-84AC-DA15C49E4889}"/>
              </a:ext>
            </a:extLst>
          </p:cNvPr>
          <p:cNvCxnSpPr>
            <a:cxnSpLocks/>
          </p:cNvCxnSpPr>
          <p:nvPr/>
        </p:nvCxnSpPr>
        <p:spPr>
          <a:xfrm>
            <a:off x="8771501" y="4007576"/>
            <a:ext cx="691281" cy="18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905742-81C7-44FA-A398-C5CAA7FAD004}"/>
              </a:ext>
            </a:extLst>
          </p:cNvPr>
          <p:cNvSpPr txBox="1"/>
          <p:nvPr/>
        </p:nvSpPr>
        <p:spPr>
          <a:xfrm>
            <a:off x="9535620" y="4004469"/>
            <a:ext cx="153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object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991437-3152-4412-82F0-4EB3E9EEB052}"/>
              </a:ext>
            </a:extLst>
          </p:cNvPr>
          <p:cNvCxnSpPr>
            <a:cxnSpLocks/>
          </p:cNvCxnSpPr>
          <p:nvPr/>
        </p:nvCxnSpPr>
        <p:spPr>
          <a:xfrm>
            <a:off x="7329993" y="4899465"/>
            <a:ext cx="1864603" cy="477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4F097D-5C65-4DB6-8415-9DCC3EA46B08}"/>
              </a:ext>
            </a:extLst>
          </p:cNvPr>
          <p:cNvSpPr txBox="1"/>
          <p:nvPr/>
        </p:nvSpPr>
        <p:spPr>
          <a:xfrm>
            <a:off x="9582503" y="5183378"/>
            <a:ext cx="186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Instance object</a:t>
            </a:r>
          </a:p>
        </p:txBody>
      </p:sp>
    </p:spTree>
    <p:extLst>
      <p:ext uri="{BB962C8B-B14F-4D97-AF65-F5344CB8AC3E}">
        <p14:creationId xmlns:p14="http://schemas.microsoft.com/office/powerpoint/2010/main" val="846820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413900" cy="4351338"/>
          </a:xfrm>
        </p:spPr>
        <p:txBody>
          <a:bodyPr>
            <a:noAutofit/>
          </a:bodyPr>
          <a:lstStyle/>
          <a:p>
            <a:r>
              <a:rPr lang="en-US" sz="2200" dirty="0"/>
              <a:t>A class definition may include user-defined methods </a:t>
            </a:r>
          </a:p>
          <a:p>
            <a:r>
              <a:rPr lang="en-US" sz="2200" dirty="0"/>
              <a:t>Example: update patient weight after each visit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User-defined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408F3-9AC5-49D3-BC30-0A1E2F3DB98B}"/>
              </a:ext>
            </a:extLst>
          </p:cNvPr>
          <p:cNvSpPr/>
          <p:nvPr/>
        </p:nvSpPr>
        <p:spPr>
          <a:xfrm>
            <a:off x="0" y="2713389"/>
            <a:ext cx="12192000" cy="254650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DA354-2B76-43B6-814F-98DB69B67A24}"/>
              </a:ext>
            </a:extLst>
          </p:cNvPr>
          <p:cNvSpPr txBox="1"/>
          <p:nvPr/>
        </p:nvSpPr>
        <p:spPr>
          <a:xfrm>
            <a:off x="1025387" y="2795890"/>
            <a:ext cx="7531383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</a:t>
            </a:r>
            <a:r>
              <a:rPr lang="en-US" b="1" dirty="0"/>
              <a:t>def </a:t>
            </a:r>
            <a:r>
              <a:rPr lang="en-US" b="1" dirty="0" err="1"/>
              <a:t>update_health</a:t>
            </a:r>
            <a:r>
              <a:rPr lang="en-US" b="1" dirty="0"/>
              <a:t>(self):</a:t>
            </a:r>
          </a:p>
          <a:p>
            <a:r>
              <a:rPr lang="en-US" b="1" dirty="0"/>
              <a:t>        </a:t>
            </a:r>
            <a:r>
              <a:rPr lang="en-US" b="1" dirty="0" err="1"/>
              <a:t>self.weight</a:t>
            </a:r>
            <a:r>
              <a:rPr lang="en-US" b="1" dirty="0"/>
              <a:t> = int(input('Introduce patient weight: '))</a:t>
            </a:r>
          </a:p>
        </p:txBody>
      </p:sp>
    </p:spTree>
    <p:extLst>
      <p:ext uri="{BB962C8B-B14F-4D97-AF65-F5344CB8AC3E}">
        <p14:creationId xmlns:p14="http://schemas.microsoft.com/office/powerpoint/2010/main" val="611102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413900" cy="4351338"/>
          </a:xfrm>
        </p:spPr>
        <p:txBody>
          <a:bodyPr>
            <a:noAutofit/>
          </a:bodyPr>
          <a:lstStyle/>
          <a:p>
            <a:r>
              <a:rPr lang="en-US" sz="2200" dirty="0"/>
              <a:t>A class definition may include user-defined methods </a:t>
            </a:r>
          </a:p>
          <a:p>
            <a:r>
              <a:rPr lang="en-US" sz="2200" dirty="0"/>
              <a:t>Example: update patient weight after each visit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parameter of the user-defined method has to match the required parameter of the constructor method!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User-defined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408F3-9AC5-49D3-BC30-0A1E2F3DB98B}"/>
              </a:ext>
            </a:extLst>
          </p:cNvPr>
          <p:cNvSpPr/>
          <p:nvPr/>
        </p:nvSpPr>
        <p:spPr>
          <a:xfrm>
            <a:off x="0" y="2713389"/>
            <a:ext cx="12192000" cy="254650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DA354-2B76-43B6-814F-98DB69B67A24}"/>
              </a:ext>
            </a:extLst>
          </p:cNvPr>
          <p:cNvSpPr txBox="1"/>
          <p:nvPr/>
        </p:nvSpPr>
        <p:spPr>
          <a:xfrm>
            <a:off x="1025387" y="2795890"/>
            <a:ext cx="7531383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</a:t>
            </a:r>
            <a:r>
              <a:rPr lang="en-US" b="1" dirty="0"/>
              <a:t>self</a:t>
            </a:r>
            <a:r>
              <a:rPr lang="en-US" dirty="0"/>
              <a:t>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    </a:t>
            </a:r>
            <a:r>
              <a:rPr lang="en-US" dirty="0"/>
              <a:t>def </a:t>
            </a:r>
            <a:r>
              <a:rPr lang="en-US" dirty="0" err="1"/>
              <a:t>update_health</a:t>
            </a:r>
            <a:r>
              <a:rPr lang="en-US" dirty="0"/>
              <a:t>(</a:t>
            </a:r>
            <a:r>
              <a:rPr lang="en-US" b="1" dirty="0"/>
              <a:t>self</a:t>
            </a:r>
            <a:r>
              <a:rPr lang="en-US" dirty="0"/>
              <a:t>):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int(input('Introduce patient weight: '))</a:t>
            </a:r>
          </a:p>
        </p:txBody>
      </p:sp>
    </p:spTree>
    <p:extLst>
      <p:ext uri="{BB962C8B-B14F-4D97-AF65-F5344CB8AC3E}">
        <p14:creationId xmlns:p14="http://schemas.microsoft.com/office/powerpoint/2010/main" val="380996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do we call a user-defined method? (E.g. how do we update the weight of a patient?)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User-defined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408F3-9AC5-49D3-BC30-0A1E2F3DB98B}"/>
              </a:ext>
            </a:extLst>
          </p:cNvPr>
          <p:cNvSpPr/>
          <p:nvPr/>
        </p:nvSpPr>
        <p:spPr>
          <a:xfrm>
            <a:off x="0" y="2268771"/>
            <a:ext cx="12192000" cy="444242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DA354-2B76-43B6-814F-98DB69B67A24}"/>
              </a:ext>
            </a:extLst>
          </p:cNvPr>
          <p:cNvSpPr txBox="1"/>
          <p:nvPr/>
        </p:nvSpPr>
        <p:spPr>
          <a:xfrm>
            <a:off x="1025387" y="2351273"/>
            <a:ext cx="7531383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List: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def </a:t>
            </a:r>
            <a:r>
              <a:rPr lang="en-US" dirty="0" err="1"/>
              <a:t>update_health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int(input('Introduce patient weight: '))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r>
              <a:rPr lang="en-US" dirty="0"/>
              <a:t>patient1.age = 30</a:t>
            </a:r>
          </a:p>
          <a:p>
            <a:r>
              <a:rPr lang="en-US" dirty="0"/>
              <a:t>patient1.weight = 60</a:t>
            </a:r>
          </a:p>
          <a:p>
            <a:r>
              <a:rPr lang="en-US" dirty="0"/>
              <a:t>patient1.asthma = 0</a:t>
            </a:r>
          </a:p>
          <a:p>
            <a:endParaRPr lang="en-US" dirty="0"/>
          </a:p>
          <a:p>
            <a:r>
              <a:rPr lang="en-US" b="1" dirty="0"/>
              <a:t>patient1.update_health()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4EE9C5-9055-478E-8C5F-180226DF24C9}"/>
              </a:ext>
            </a:extLst>
          </p:cNvPr>
          <p:cNvCxnSpPr>
            <a:cxnSpLocks/>
          </p:cNvCxnSpPr>
          <p:nvPr/>
        </p:nvCxnSpPr>
        <p:spPr>
          <a:xfrm flipH="1">
            <a:off x="3733102" y="6375633"/>
            <a:ext cx="528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8CAD3D-756F-48D7-8C6E-B945E7B57A41}"/>
              </a:ext>
            </a:extLst>
          </p:cNvPr>
          <p:cNvSpPr txBox="1"/>
          <p:nvPr/>
        </p:nvSpPr>
        <p:spPr>
          <a:xfrm>
            <a:off x="9132294" y="6154179"/>
            <a:ext cx="285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argument was provided!</a:t>
            </a:r>
          </a:p>
        </p:txBody>
      </p:sp>
    </p:spTree>
    <p:extLst>
      <p:ext uri="{BB962C8B-B14F-4D97-AF65-F5344CB8AC3E}">
        <p14:creationId xmlns:p14="http://schemas.microsoft.com/office/powerpoint/2010/main" val="249765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OOP</a:t>
            </a:r>
            <a:r>
              <a:rPr lang="en-US" sz="2200" dirty="0"/>
              <a:t> uses the concept of objects and classes</a:t>
            </a:r>
          </a:p>
          <a:p>
            <a:endParaRPr lang="en-US" sz="2200" dirty="0"/>
          </a:p>
          <a:p>
            <a:r>
              <a:rPr lang="en-US" sz="2200" dirty="0"/>
              <a:t>A class can be thought as a blueprint for objects that have their own attributes (characteristics they possess), and methods (actions they perform)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311300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1415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patient1's asthma status if user input is 1?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31356" y="2620759"/>
            <a:ext cx="8908930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def </a:t>
            </a:r>
            <a:r>
              <a:rPr lang="en-US" dirty="0" err="1"/>
              <a:t>update_health</a:t>
            </a:r>
            <a:r>
              <a:rPr lang="en-US" dirty="0"/>
              <a:t>():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int(input('Introduce patient asthma status (1 = yes): ')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r>
              <a:rPr lang="en-US" dirty="0"/>
              <a:t>patient1.age = 30</a:t>
            </a:r>
          </a:p>
          <a:p>
            <a:r>
              <a:rPr lang="en-US" dirty="0"/>
              <a:t>patient1.weight = 60</a:t>
            </a:r>
          </a:p>
          <a:p>
            <a:r>
              <a:rPr lang="en-US" dirty="0"/>
              <a:t>patient1.asthma = 0</a:t>
            </a:r>
          </a:p>
          <a:p>
            <a:r>
              <a:rPr lang="en-US" dirty="0"/>
              <a:t>patient1.update_health()</a:t>
            </a:r>
          </a:p>
        </p:txBody>
      </p:sp>
    </p:spTree>
    <p:extLst>
      <p:ext uri="{BB962C8B-B14F-4D97-AF65-F5344CB8AC3E}">
        <p14:creationId xmlns:p14="http://schemas.microsoft.com/office/powerpoint/2010/main" val="567928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141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 the method </a:t>
            </a:r>
            <a:r>
              <a:rPr lang="en-US" sz="2400" b="1" dirty="0" err="1"/>
              <a:t>update_health</a:t>
            </a:r>
            <a:r>
              <a:rPr lang="en-US" sz="2400" b="1" dirty="0"/>
              <a:t>() correctly defined?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31356" y="2620759"/>
            <a:ext cx="8908930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year):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r>
              <a:rPr lang="en-US" dirty="0"/>
              <a:t>        </a:t>
            </a:r>
            <a:r>
              <a:rPr lang="en-US" dirty="0" err="1"/>
              <a:t>self.year</a:t>
            </a:r>
            <a:r>
              <a:rPr lang="en-US" dirty="0"/>
              <a:t> = year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def </a:t>
            </a:r>
            <a:r>
              <a:rPr lang="en-US" dirty="0" err="1"/>
              <a:t>update_health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int(input('Introduce patient asthma status (1 = yes): ')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r>
              <a:rPr lang="en-US" dirty="0"/>
              <a:t>patient1.age = 30</a:t>
            </a:r>
          </a:p>
          <a:p>
            <a:r>
              <a:rPr lang="en-US" dirty="0"/>
              <a:t>patient1.weight = 60</a:t>
            </a:r>
          </a:p>
          <a:p>
            <a:r>
              <a:rPr lang="en-US" dirty="0"/>
              <a:t>patient1.asthma = 0</a:t>
            </a:r>
          </a:p>
          <a:p>
            <a:r>
              <a:rPr lang="en-US" dirty="0"/>
              <a:t>patient1.update_health()</a:t>
            </a:r>
          </a:p>
        </p:txBody>
      </p:sp>
    </p:spTree>
    <p:extLst>
      <p:ext uri="{BB962C8B-B14F-4D97-AF65-F5344CB8AC3E}">
        <p14:creationId xmlns:p14="http://schemas.microsoft.com/office/powerpoint/2010/main" val="239043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class attribute </a:t>
            </a:r>
            <a:r>
              <a:rPr lang="en-US" sz="2200" dirty="0"/>
              <a:t>is shared among all instances of that class</a:t>
            </a:r>
          </a:p>
          <a:p>
            <a:pPr lvl="1"/>
            <a:r>
              <a:rPr lang="en-US" sz="1800" dirty="0"/>
              <a:t>Defined within the scope of the class</a:t>
            </a:r>
          </a:p>
          <a:p>
            <a:r>
              <a:rPr lang="en-US" sz="2200" dirty="0"/>
              <a:t>An </a:t>
            </a:r>
            <a:r>
              <a:rPr lang="en-US" sz="2200" b="1" dirty="0"/>
              <a:t>instance attribute </a:t>
            </a:r>
            <a:r>
              <a:rPr lang="en-US" sz="2200" dirty="0"/>
              <a:t>can be unique to each instance</a:t>
            </a:r>
          </a:p>
          <a:p>
            <a:pPr lvl="1"/>
            <a:r>
              <a:rPr lang="en-US" sz="1800" dirty="0"/>
              <a:t>Defined using dot notation from within a method or from outside of the class scope</a:t>
            </a:r>
          </a:p>
          <a:p>
            <a:pPr lvl="1"/>
            <a:r>
              <a:rPr lang="en-US" sz="1800" dirty="0"/>
              <a:t>When using dot notation the instance namespace is searched first followed by the class namespace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vs. Instance attributes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60E94-DAD3-40BC-8AFA-1D7DCC315794}"/>
              </a:ext>
            </a:extLst>
          </p:cNvPr>
          <p:cNvSpPr/>
          <p:nvPr/>
        </p:nvSpPr>
        <p:spPr>
          <a:xfrm>
            <a:off x="3517" y="3552988"/>
            <a:ext cx="12192000" cy="329828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82645-00CB-4AA1-996E-2EC3B5324011}"/>
              </a:ext>
            </a:extLst>
          </p:cNvPr>
          <p:cNvSpPr txBox="1"/>
          <p:nvPr/>
        </p:nvSpPr>
        <p:spPr>
          <a:xfrm>
            <a:off x="1100888" y="3628929"/>
            <a:ext cx="7531383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year = 2018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r>
              <a:rPr lang="en-US" dirty="0"/>
              <a:t>patient2 = Patients()</a:t>
            </a:r>
          </a:p>
          <a:p>
            <a:r>
              <a:rPr lang="en-US" dirty="0"/>
              <a:t>patient1.age, patient1.weight, patient1.asthma = 30, 60, 0</a:t>
            </a:r>
          </a:p>
          <a:p>
            <a:r>
              <a:rPr lang="en-US" dirty="0"/>
              <a:t>patient2.age, patient2.weight, patient2.asthma = 28, 55,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B2D96-8C47-45C9-9B20-5E1D08CB7A0C}"/>
              </a:ext>
            </a:extLst>
          </p:cNvPr>
          <p:cNvSpPr txBox="1"/>
          <p:nvPr/>
        </p:nvSpPr>
        <p:spPr>
          <a:xfrm>
            <a:off x="9041745" y="3900773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attribute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EEE218-1196-43FD-BF22-B5B5E0D9BD83}"/>
              </a:ext>
            </a:extLst>
          </p:cNvPr>
          <p:cNvSpPr txBox="1"/>
          <p:nvPr/>
        </p:nvSpPr>
        <p:spPr>
          <a:xfrm>
            <a:off x="9233122" y="6220699"/>
            <a:ext cx="21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Instance attributes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4D5B6-652D-4DCE-AEDB-7A6AA062FA15}"/>
              </a:ext>
            </a:extLst>
          </p:cNvPr>
          <p:cNvCxnSpPr>
            <a:cxnSpLocks/>
          </p:cNvCxnSpPr>
          <p:nvPr/>
        </p:nvCxnSpPr>
        <p:spPr>
          <a:xfrm flipH="1" flipV="1">
            <a:off x="2824293" y="4085439"/>
            <a:ext cx="61071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BA91E2-8AA2-4642-B166-EA062BCFD9B0}"/>
              </a:ext>
            </a:extLst>
          </p:cNvPr>
          <p:cNvCxnSpPr>
            <a:cxnSpLocks/>
          </p:cNvCxnSpPr>
          <p:nvPr/>
        </p:nvCxnSpPr>
        <p:spPr>
          <a:xfrm flipH="1">
            <a:off x="6882447" y="6293142"/>
            <a:ext cx="2274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247628-2D2C-4383-A964-B0EB4E449632}"/>
              </a:ext>
            </a:extLst>
          </p:cNvPr>
          <p:cNvCxnSpPr>
            <a:cxnSpLocks/>
          </p:cNvCxnSpPr>
          <p:nvPr/>
        </p:nvCxnSpPr>
        <p:spPr>
          <a:xfrm flipH="1">
            <a:off x="6882447" y="6572208"/>
            <a:ext cx="2274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23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class attribute </a:t>
            </a:r>
            <a:r>
              <a:rPr lang="en-US" sz="2200" dirty="0"/>
              <a:t>is shared among all instances of that class</a:t>
            </a:r>
          </a:p>
          <a:p>
            <a:pPr lvl="1"/>
            <a:r>
              <a:rPr lang="en-US" sz="1800" dirty="0"/>
              <a:t>Defined within the scope of the class</a:t>
            </a:r>
          </a:p>
          <a:p>
            <a:r>
              <a:rPr lang="en-US" sz="2200" dirty="0"/>
              <a:t>An </a:t>
            </a:r>
            <a:r>
              <a:rPr lang="en-US" sz="2200" b="1" dirty="0"/>
              <a:t>instance attribute </a:t>
            </a:r>
            <a:r>
              <a:rPr lang="en-US" sz="2200" dirty="0"/>
              <a:t>can be unique to each instance</a:t>
            </a:r>
          </a:p>
          <a:p>
            <a:pPr lvl="1"/>
            <a:r>
              <a:rPr lang="en-US" sz="1800" dirty="0"/>
              <a:t>Defined using dot notation from within a method or from outside of the class scope</a:t>
            </a:r>
          </a:p>
          <a:p>
            <a:pPr lvl="1"/>
            <a:r>
              <a:rPr lang="en-US" sz="1800" dirty="0"/>
              <a:t>When using dot notation the instance namespace is searched first followed by the class namespace</a:t>
            </a:r>
          </a:p>
          <a:p>
            <a:endParaRPr lang="en-US" sz="2200" dirty="0"/>
          </a:p>
          <a:p>
            <a:r>
              <a:rPr lang="en-US" sz="2200" dirty="0"/>
              <a:t>Good practice: avoid using same names for class and instance attributes!!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vs. Instance attributes</a:t>
            </a:r>
          </a:p>
        </p:txBody>
      </p:sp>
    </p:spTree>
    <p:extLst>
      <p:ext uri="{BB962C8B-B14F-4D97-AF65-F5344CB8AC3E}">
        <p14:creationId xmlns:p14="http://schemas.microsoft.com/office/powerpoint/2010/main" val="324574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902171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we can use class attributes?</a:t>
            </a:r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vs. Instance attributes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60E94-DAD3-40BC-8AFA-1D7DCC315794}"/>
              </a:ext>
            </a:extLst>
          </p:cNvPr>
          <p:cNvSpPr/>
          <p:nvPr/>
        </p:nvSpPr>
        <p:spPr>
          <a:xfrm>
            <a:off x="3517" y="2206305"/>
            <a:ext cx="12192000" cy="441260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82645-00CB-4AA1-996E-2EC3B5324011}"/>
              </a:ext>
            </a:extLst>
          </p:cNvPr>
          <p:cNvSpPr txBox="1"/>
          <p:nvPr/>
        </p:nvSpPr>
        <p:spPr>
          <a:xfrm>
            <a:off x="1016998" y="2436386"/>
            <a:ext cx="7531383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year = 2018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r>
              <a:rPr lang="en-US" dirty="0"/>
              <a:t>patient2 = Patients()</a:t>
            </a:r>
          </a:p>
          <a:p>
            <a:r>
              <a:rPr lang="en-US" dirty="0"/>
              <a:t>patient1.age, patient1.weight, patient1.asthma = 30, 60, 0</a:t>
            </a:r>
          </a:p>
          <a:p>
            <a:r>
              <a:rPr lang="en-US" dirty="0"/>
              <a:t>patient2.age, patient2.weight, patient2.asthma = 28, 55, 1</a:t>
            </a:r>
          </a:p>
          <a:p>
            <a:r>
              <a:rPr lang="en-US" b="1" dirty="0"/>
              <a:t>print(patient1.year)</a:t>
            </a:r>
          </a:p>
          <a:p>
            <a:r>
              <a:rPr lang="en-US" b="1" dirty="0"/>
              <a:t>patient1.year = 2019</a:t>
            </a:r>
          </a:p>
          <a:p>
            <a:r>
              <a:rPr lang="en-US" b="1" dirty="0"/>
              <a:t>print(patient1.year)</a:t>
            </a:r>
          </a:p>
        </p:txBody>
      </p:sp>
    </p:spTree>
    <p:extLst>
      <p:ext uri="{BB962C8B-B14F-4D97-AF65-F5344CB8AC3E}">
        <p14:creationId xmlns:p14="http://schemas.microsoft.com/office/powerpoint/2010/main" val="41893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9997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many attributes does patient1 has? How many patient2?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914578" y="2746594"/>
            <a:ext cx="8908930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Patients:</a:t>
            </a:r>
          </a:p>
          <a:p>
            <a:r>
              <a:rPr lang="en-US" dirty="0"/>
              <a:t>    year = 2018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self.age</a:t>
            </a:r>
            <a:r>
              <a:rPr lang="en-US" dirty="0"/>
              <a:t> = 0</a:t>
            </a:r>
          </a:p>
          <a:p>
            <a:r>
              <a:rPr lang="en-US" dirty="0"/>
              <a:t>        </a:t>
            </a:r>
            <a:r>
              <a:rPr lang="en-US" dirty="0" err="1"/>
              <a:t>self.weight</a:t>
            </a:r>
            <a:r>
              <a:rPr lang="en-US" dirty="0"/>
              <a:t> = 0  #in Kg</a:t>
            </a:r>
          </a:p>
          <a:p>
            <a:r>
              <a:rPr lang="en-US" dirty="0"/>
              <a:t>        </a:t>
            </a:r>
            <a:r>
              <a:rPr lang="en-US" dirty="0" err="1"/>
              <a:t>self.asthma</a:t>
            </a:r>
            <a:r>
              <a:rPr lang="en-US" dirty="0"/>
              <a:t> = 0 #1 if yes</a:t>
            </a:r>
          </a:p>
          <a:p>
            <a:endParaRPr lang="en-US" dirty="0"/>
          </a:p>
          <a:p>
            <a:r>
              <a:rPr lang="en-US" dirty="0"/>
              <a:t>patient1 = Patients()</a:t>
            </a:r>
          </a:p>
          <a:p>
            <a:r>
              <a:rPr lang="en-US" dirty="0"/>
              <a:t>patient2 = Patients()</a:t>
            </a:r>
          </a:p>
          <a:p>
            <a:r>
              <a:rPr lang="en-US" dirty="0"/>
              <a:t>patient1.age, patient1.weight, patient1.asthma = 30, 60, 0</a:t>
            </a:r>
          </a:p>
          <a:p>
            <a:r>
              <a:rPr lang="en-US" dirty="0"/>
              <a:t>patient2.age, patient2.weight, patient2.asthma = 28, 55, 1</a:t>
            </a:r>
          </a:p>
          <a:p>
            <a:r>
              <a:rPr lang="en-US" dirty="0"/>
              <a:t>print(patient1.year)</a:t>
            </a:r>
          </a:p>
          <a:p>
            <a:r>
              <a:rPr lang="en-US" dirty="0"/>
              <a:t>patient1.year = 2019</a:t>
            </a:r>
          </a:p>
          <a:p>
            <a:r>
              <a:rPr lang="en-US" dirty="0"/>
              <a:t>print(patient1.year)</a:t>
            </a:r>
          </a:p>
        </p:txBody>
      </p:sp>
    </p:spTree>
    <p:extLst>
      <p:ext uri="{BB962C8B-B14F-4D97-AF65-F5344CB8AC3E}">
        <p14:creationId xmlns:p14="http://schemas.microsoft.com/office/powerpoint/2010/main" val="4044199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An example w/ classes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758526" y="1320349"/>
            <a:ext cx="8908930" cy="526297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class Student(object):</a:t>
            </a:r>
          </a:p>
          <a:p>
            <a:r>
              <a:rPr lang="en-US" sz="1400" dirty="0"/>
              <a:t>    def __</a:t>
            </a:r>
            <a:r>
              <a:rPr lang="en-US" sz="1400" dirty="0" err="1"/>
              <a:t>init</a:t>
            </a:r>
            <a:r>
              <a:rPr lang="en-US" sz="1400" dirty="0"/>
              <a:t>__(self, name, age, gender, level, grades=None):</a:t>
            </a:r>
          </a:p>
          <a:p>
            <a:r>
              <a:rPr lang="en-US" sz="1400" dirty="0"/>
              <a:t>        self.name = name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self.age</a:t>
            </a:r>
            <a:r>
              <a:rPr lang="en-US" sz="1400" dirty="0"/>
              <a:t> = age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self.gender</a:t>
            </a:r>
            <a:r>
              <a:rPr lang="en-US" sz="1400" dirty="0"/>
              <a:t> = gender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self.level</a:t>
            </a:r>
            <a:r>
              <a:rPr lang="en-US" sz="1400" dirty="0"/>
              <a:t> = level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self.grades</a:t>
            </a:r>
            <a:r>
              <a:rPr lang="en-US" sz="1400" dirty="0"/>
              <a:t> = grades or {}</a:t>
            </a:r>
          </a:p>
          <a:p>
            <a:endParaRPr lang="en-US" sz="1400" dirty="0"/>
          </a:p>
          <a:p>
            <a:r>
              <a:rPr lang="en-US" sz="1400" dirty="0"/>
              <a:t>    def </a:t>
            </a:r>
            <a:r>
              <a:rPr lang="en-US" sz="1400" dirty="0" err="1"/>
              <a:t>setGrade</a:t>
            </a:r>
            <a:r>
              <a:rPr lang="en-US" sz="1400" dirty="0"/>
              <a:t>(self, course, grade):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self.grades</a:t>
            </a:r>
            <a:r>
              <a:rPr lang="en-US" sz="1400" dirty="0"/>
              <a:t>[course] = grade</a:t>
            </a:r>
          </a:p>
          <a:p>
            <a:endParaRPr lang="en-US" sz="1400" dirty="0"/>
          </a:p>
          <a:p>
            <a:r>
              <a:rPr lang="en-US" sz="1400" dirty="0"/>
              <a:t>    def </a:t>
            </a:r>
            <a:r>
              <a:rPr lang="en-US" sz="1400" dirty="0" err="1"/>
              <a:t>getGrade</a:t>
            </a:r>
            <a:r>
              <a:rPr lang="en-US" sz="1400" dirty="0"/>
              <a:t>(self, course):</a:t>
            </a:r>
          </a:p>
          <a:p>
            <a:r>
              <a:rPr lang="en-US" sz="1400" dirty="0"/>
              <a:t>        return </a:t>
            </a:r>
            <a:r>
              <a:rPr lang="en-US" sz="1400" dirty="0" err="1"/>
              <a:t>self.grades</a:t>
            </a:r>
            <a:r>
              <a:rPr lang="en-US" sz="1400" dirty="0"/>
              <a:t>[course]</a:t>
            </a:r>
          </a:p>
          <a:p>
            <a:endParaRPr lang="en-US" sz="1400" dirty="0"/>
          </a:p>
          <a:p>
            <a:r>
              <a:rPr lang="en-US" sz="1400" dirty="0"/>
              <a:t>    def </a:t>
            </a:r>
            <a:r>
              <a:rPr lang="en-US" sz="1400" dirty="0" err="1"/>
              <a:t>getGPA</a:t>
            </a:r>
            <a:r>
              <a:rPr lang="en-US" sz="1400" dirty="0"/>
              <a:t>(self):</a:t>
            </a:r>
          </a:p>
          <a:p>
            <a:r>
              <a:rPr lang="en-US" sz="1400" dirty="0"/>
              <a:t>        return sum(</a:t>
            </a:r>
            <a:r>
              <a:rPr lang="en-US" sz="1400" dirty="0" err="1"/>
              <a:t>self.grades.values</a:t>
            </a:r>
            <a:r>
              <a:rPr lang="en-US" sz="1400" dirty="0"/>
              <a:t>())/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self.grades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# Define some students</a:t>
            </a:r>
          </a:p>
          <a:p>
            <a:r>
              <a:rPr lang="en-US" sz="1400" dirty="0"/>
              <a:t>john = Student("John", 12, "male", 6, {"math":3.3})</a:t>
            </a:r>
          </a:p>
          <a:p>
            <a:r>
              <a:rPr lang="en-US" sz="1400" dirty="0"/>
              <a:t>jane = Student("Jane", 12, "female", 6, {"math":3.5})</a:t>
            </a:r>
          </a:p>
          <a:p>
            <a:endParaRPr lang="en-US" sz="1400" dirty="0"/>
          </a:p>
          <a:p>
            <a:r>
              <a:rPr lang="en-US" sz="1400" dirty="0"/>
              <a:t># Now we can get to the grades easily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john.getGPA</a:t>
            </a:r>
            <a:r>
              <a:rPr lang="en-US" sz="1400" dirty="0"/>
              <a:t>())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jane.getGPA</a:t>
            </a:r>
            <a:r>
              <a:rPr lang="en-US" sz="1400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014557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Same example w/ dictionaries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0A3B-91C3-4BC2-9453-515EE6FF22E8}"/>
              </a:ext>
            </a:extLst>
          </p:cNvPr>
          <p:cNvSpPr txBox="1"/>
          <p:nvPr/>
        </p:nvSpPr>
        <p:spPr>
          <a:xfrm>
            <a:off x="758526" y="1320349"/>
            <a:ext cx="10080050" cy="504753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def </a:t>
            </a:r>
            <a:r>
              <a:rPr lang="en-US" sz="1400" dirty="0" err="1"/>
              <a:t>calculateGPA</a:t>
            </a:r>
            <a:r>
              <a:rPr lang="en-US" sz="1400" dirty="0"/>
              <a:t>(</a:t>
            </a:r>
            <a:r>
              <a:rPr lang="en-US" sz="1400" dirty="0" err="1"/>
              <a:t>gradeDict</a:t>
            </a:r>
            <a:r>
              <a:rPr lang="en-US" sz="1400" dirty="0"/>
              <a:t>):</a:t>
            </a:r>
          </a:p>
          <a:p>
            <a:r>
              <a:rPr lang="en-US" sz="1400" dirty="0"/>
              <a:t>    return sum(</a:t>
            </a:r>
            <a:r>
              <a:rPr lang="en-US" sz="1400" dirty="0" err="1"/>
              <a:t>gradeDict.values</a:t>
            </a:r>
            <a:r>
              <a:rPr lang="en-US" sz="1400" dirty="0"/>
              <a:t>())/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gradeDict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students = {}</a:t>
            </a:r>
          </a:p>
          <a:p>
            <a:r>
              <a:rPr lang="en-US" sz="1400" dirty="0"/>
              <a:t># We can set the keys to variables so we might minimize typos</a:t>
            </a:r>
          </a:p>
          <a:p>
            <a:r>
              <a:rPr lang="en-US" sz="1400" dirty="0"/>
              <a:t>name, age, gender, level, grades = "name", "age", "gender", "level", "grades"</a:t>
            </a:r>
          </a:p>
          <a:p>
            <a:r>
              <a:rPr lang="en-US" sz="1400" dirty="0"/>
              <a:t>john, jane = "john", "jane"</a:t>
            </a:r>
          </a:p>
          <a:p>
            <a:r>
              <a:rPr lang="en-US" sz="1400" dirty="0"/>
              <a:t>math = "math"</a:t>
            </a:r>
          </a:p>
          <a:p>
            <a:r>
              <a:rPr lang="en-US" sz="1400" dirty="0"/>
              <a:t>students[john] = {}</a:t>
            </a:r>
          </a:p>
          <a:p>
            <a:r>
              <a:rPr lang="en-US" sz="1400" dirty="0"/>
              <a:t>students[john][age] = 12</a:t>
            </a:r>
          </a:p>
          <a:p>
            <a:r>
              <a:rPr lang="en-US" sz="1400" dirty="0"/>
              <a:t>students[john][gender] = "male"</a:t>
            </a:r>
          </a:p>
          <a:p>
            <a:r>
              <a:rPr lang="en-US" sz="1400" dirty="0"/>
              <a:t>students[john][level] = 6</a:t>
            </a:r>
          </a:p>
          <a:p>
            <a:r>
              <a:rPr lang="en-US" sz="1400" dirty="0"/>
              <a:t>students[john][grades] = {math:3.3}</a:t>
            </a:r>
          </a:p>
          <a:p>
            <a:endParaRPr lang="en-US" sz="1400" dirty="0"/>
          </a:p>
          <a:p>
            <a:r>
              <a:rPr lang="en-US" sz="1400" dirty="0"/>
              <a:t>students[jane] = {}</a:t>
            </a:r>
          </a:p>
          <a:p>
            <a:r>
              <a:rPr lang="en-US" sz="1400" dirty="0"/>
              <a:t>students[jane][age] = 12</a:t>
            </a:r>
          </a:p>
          <a:p>
            <a:r>
              <a:rPr lang="en-US" sz="1400" dirty="0"/>
              <a:t>students[jane][gender] = "female"</a:t>
            </a:r>
          </a:p>
          <a:p>
            <a:r>
              <a:rPr lang="en-US" sz="1400" dirty="0"/>
              <a:t>students[jane][level] = 6</a:t>
            </a:r>
          </a:p>
          <a:p>
            <a:r>
              <a:rPr lang="en-US" sz="1400" dirty="0"/>
              <a:t>students[jane][grades] = {math:3.5}</a:t>
            </a:r>
          </a:p>
          <a:p>
            <a:endParaRPr lang="en-US" sz="1400" dirty="0"/>
          </a:p>
          <a:p>
            <a:r>
              <a:rPr lang="en-US" sz="1400" dirty="0"/>
              <a:t># At this point, we need to remember who the students are and where the grades are stored. Not a huge deal, but avoided by OOP.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calculateGPA</a:t>
            </a:r>
            <a:r>
              <a:rPr lang="en-US" sz="1400" dirty="0"/>
              <a:t>(students[john][grades]))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calculateGPA</a:t>
            </a:r>
            <a:r>
              <a:rPr lang="en-US" sz="1400" dirty="0"/>
              <a:t>(students[jane][grades]))</a:t>
            </a:r>
          </a:p>
        </p:txBody>
      </p:sp>
    </p:spTree>
    <p:extLst>
      <p:ext uri="{BB962C8B-B14F-4D97-AF65-F5344CB8AC3E}">
        <p14:creationId xmlns:p14="http://schemas.microsoft.com/office/powerpoint/2010/main" val="3703668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541445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Hard to read code (in R), poorly commented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838BE-1A2F-4024-8CC1-CAD4B0AD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87" y="1101456"/>
            <a:ext cx="8436803" cy="57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07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Handling exceptions</a:t>
            </a:r>
          </a:p>
          <a:p>
            <a:r>
              <a:rPr lang="en-US" sz="2200" dirty="0"/>
              <a:t>Multiple exceptions</a:t>
            </a:r>
          </a:p>
          <a:p>
            <a:r>
              <a:rPr lang="en-US" sz="2200" dirty="0"/>
              <a:t>Raising exceptions</a:t>
            </a:r>
          </a:p>
          <a:p>
            <a:r>
              <a:rPr lang="en-US" sz="2200" dirty="0"/>
              <a:t>Using finally to cleanup</a:t>
            </a:r>
          </a:p>
          <a:p>
            <a:r>
              <a:rPr lang="en-US" sz="2200" dirty="0"/>
              <a:t>Custom exception types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9: Exceptions</a:t>
            </a:r>
          </a:p>
        </p:txBody>
      </p:sp>
    </p:spTree>
    <p:extLst>
      <p:ext uri="{BB962C8B-B14F-4D97-AF65-F5344CB8AC3E}">
        <p14:creationId xmlns:p14="http://schemas.microsoft.com/office/powerpoint/2010/main" val="161086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An example of a class is the class </a:t>
            </a:r>
            <a:r>
              <a:rPr lang="en-US" sz="2200" b="1" dirty="0"/>
              <a:t>Dog </a:t>
            </a:r>
            <a:r>
              <a:rPr lang="en-US" sz="2200" dirty="0"/>
              <a:t>(don’t think of a particular dog)</a:t>
            </a:r>
          </a:p>
          <a:p>
            <a:endParaRPr lang="en-US" sz="2200" b="1" dirty="0"/>
          </a:p>
          <a:p>
            <a:r>
              <a:rPr lang="en-US" sz="2200" dirty="0"/>
              <a:t>With a class we are trying to explain what a dog </a:t>
            </a:r>
            <a:r>
              <a:rPr lang="en-US" sz="2200" i="1" dirty="0"/>
              <a:t>is</a:t>
            </a:r>
            <a:r>
              <a:rPr lang="en-US" sz="2200" dirty="0"/>
              <a:t> and can </a:t>
            </a:r>
            <a:r>
              <a:rPr lang="en-US" sz="2200" i="1" dirty="0"/>
              <a:t>do</a:t>
            </a:r>
            <a:r>
              <a:rPr lang="en-US" sz="2200" dirty="0"/>
              <a:t>, in general</a:t>
            </a:r>
          </a:p>
          <a:p>
            <a:endParaRPr lang="en-US" sz="2200" dirty="0"/>
          </a:p>
          <a:p>
            <a:r>
              <a:rPr lang="en-US" sz="2200" dirty="0"/>
              <a:t>Dogs usually have a </a:t>
            </a:r>
            <a:r>
              <a:rPr lang="en-US" sz="2200" b="1" dirty="0"/>
              <a:t>name</a:t>
            </a:r>
            <a:r>
              <a:rPr lang="en-US" sz="2200" dirty="0"/>
              <a:t> and </a:t>
            </a:r>
            <a:r>
              <a:rPr lang="en-US" sz="2200" b="1" dirty="0"/>
              <a:t>age. </a:t>
            </a:r>
            <a:r>
              <a:rPr lang="en-US" sz="2200" dirty="0"/>
              <a:t>There are called instance attributes</a:t>
            </a:r>
          </a:p>
          <a:p>
            <a:endParaRPr lang="en-US" sz="2200" dirty="0"/>
          </a:p>
          <a:p>
            <a:r>
              <a:rPr lang="en-US" sz="2200" dirty="0"/>
              <a:t>Dogs can also </a:t>
            </a:r>
            <a:r>
              <a:rPr lang="en-US" sz="2200" b="1" dirty="0"/>
              <a:t>bark. </a:t>
            </a:r>
            <a:r>
              <a:rPr lang="en-US" sz="2200" dirty="0"/>
              <a:t>This is a method 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792069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Modules</a:t>
            </a:r>
          </a:p>
          <a:p>
            <a:r>
              <a:rPr lang="en-US" sz="2200" dirty="0"/>
              <a:t>Packages</a:t>
            </a:r>
          </a:p>
          <a:p>
            <a:r>
              <a:rPr lang="en-US" sz="2200" dirty="0"/>
              <a:t>Library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10: Modules</a:t>
            </a:r>
          </a:p>
        </p:txBody>
      </p:sp>
    </p:spTree>
    <p:extLst>
      <p:ext uri="{BB962C8B-B14F-4D97-AF65-F5344CB8AC3E}">
        <p14:creationId xmlns:p14="http://schemas.microsoft.com/office/powerpoint/2010/main" val="1043519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is the difference between a module and a script?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main script calls modules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Modules can also call other modules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2329042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- definitions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C219E-12A6-4BDF-9622-AE2D8B96A573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programming practice is to have a:</a:t>
            </a:r>
          </a:p>
          <a:p>
            <a:pPr lvl="1"/>
            <a:r>
              <a:rPr lang="en-US" sz="1800" dirty="0"/>
              <a:t>Main script (calls modules) </a:t>
            </a:r>
          </a:p>
          <a:p>
            <a:pPr lvl="1"/>
            <a:r>
              <a:rPr lang="en-US" sz="1800" dirty="0"/>
              <a:t>Modules (can also call other modules)</a:t>
            </a:r>
          </a:p>
          <a:p>
            <a:r>
              <a:rPr lang="en-US" sz="2200" dirty="0"/>
              <a:t>A module is called by the main script (or other modules) using the </a:t>
            </a:r>
            <a:r>
              <a:rPr lang="en-US" sz="2200" b="1" dirty="0"/>
              <a:t>import</a:t>
            </a:r>
            <a:r>
              <a:rPr lang="en-US" sz="2200" dirty="0"/>
              <a:t> command</a:t>
            </a:r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21B9F-6D6C-49AB-85F2-08FB38FEB0A5}"/>
              </a:ext>
            </a:extLst>
          </p:cNvPr>
          <p:cNvSpPr/>
          <p:nvPr/>
        </p:nvSpPr>
        <p:spPr>
          <a:xfrm>
            <a:off x="0" y="3299623"/>
            <a:ext cx="12192000" cy="237928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5B36-6FF5-4B16-BB96-FBBDD77A0765}"/>
              </a:ext>
            </a:extLst>
          </p:cNvPr>
          <p:cNvSpPr/>
          <p:nvPr/>
        </p:nvSpPr>
        <p:spPr>
          <a:xfrm>
            <a:off x="894367" y="3441019"/>
            <a:ext cx="1763818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13EBE-0793-4864-8C5D-203235BFDB2B}"/>
              </a:ext>
            </a:extLst>
          </p:cNvPr>
          <p:cNvSpPr/>
          <p:nvPr/>
        </p:nvSpPr>
        <p:spPr>
          <a:xfrm>
            <a:off x="3867753" y="3441020"/>
            <a:ext cx="1642712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products.py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9AED31-DFAE-4CDF-A2A6-9AAAD053EE65}"/>
              </a:ext>
            </a:extLst>
          </p:cNvPr>
          <p:cNvSpPr/>
          <p:nvPr/>
        </p:nvSpPr>
        <p:spPr>
          <a:xfrm>
            <a:off x="3867753" y="4199777"/>
            <a:ext cx="1642712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quantities.py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5C6DB5-77BB-42A0-9378-80C4367745F3}"/>
              </a:ext>
            </a:extLst>
          </p:cNvPr>
          <p:cNvSpPr/>
          <p:nvPr/>
        </p:nvSpPr>
        <p:spPr>
          <a:xfrm>
            <a:off x="3867753" y="4983154"/>
            <a:ext cx="1642712" cy="56420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prices.py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FE997E-7E97-48B2-B1E7-7B2D5A289CA5}"/>
              </a:ext>
            </a:extLst>
          </p:cNvPr>
          <p:cNvCxnSpPr/>
          <p:nvPr/>
        </p:nvCxnSpPr>
        <p:spPr>
          <a:xfrm>
            <a:off x="2863517" y="3723120"/>
            <a:ext cx="8422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838C2-E1C2-434B-AED8-FF48C1F7DDA7}"/>
              </a:ext>
            </a:extLst>
          </p:cNvPr>
          <p:cNvCxnSpPr>
            <a:cxnSpLocks/>
          </p:cNvCxnSpPr>
          <p:nvPr/>
        </p:nvCxnSpPr>
        <p:spPr>
          <a:xfrm>
            <a:off x="2863517" y="3723120"/>
            <a:ext cx="866274" cy="65636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BA5796-42AF-4C0C-BD3C-E1BB1A15F35B}"/>
              </a:ext>
            </a:extLst>
          </p:cNvPr>
          <p:cNvCxnSpPr>
            <a:cxnSpLocks/>
          </p:cNvCxnSpPr>
          <p:nvPr/>
        </p:nvCxnSpPr>
        <p:spPr>
          <a:xfrm>
            <a:off x="2863517" y="3731998"/>
            <a:ext cx="648271" cy="15099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BC30B0C1-A9EB-48B5-9E08-D468F53E07AF}"/>
              </a:ext>
            </a:extLst>
          </p:cNvPr>
          <p:cNvSpPr/>
          <p:nvPr/>
        </p:nvSpPr>
        <p:spPr>
          <a:xfrm rot="16200000">
            <a:off x="1680087" y="3414056"/>
            <a:ext cx="179706" cy="175114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91E322E-85FD-406A-85AE-E66F5A0D0700}"/>
              </a:ext>
            </a:extLst>
          </p:cNvPr>
          <p:cNvSpPr/>
          <p:nvPr/>
        </p:nvSpPr>
        <p:spPr>
          <a:xfrm rot="10800000">
            <a:off x="5696542" y="3638086"/>
            <a:ext cx="179706" cy="175114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9A3444-081C-46E1-B842-E4DB0AE9F1ED}"/>
              </a:ext>
            </a:extLst>
          </p:cNvPr>
          <p:cNvSpPr txBox="1"/>
          <p:nvPr/>
        </p:nvSpPr>
        <p:spPr>
          <a:xfrm>
            <a:off x="6397591" y="4158712"/>
            <a:ext cx="458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modules</a:t>
            </a:r>
          </a:p>
          <a:p>
            <a:pPr algn="ctr"/>
            <a:r>
              <a:rPr lang="en-US" dirty="0"/>
              <a:t>(imported by the main script or other modules)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AA19-60E1-4890-A534-05EBD4783F02}"/>
              </a:ext>
            </a:extLst>
          </p:cNvPr>
          <p:cNvSpPr txBox="1"/>
          <p:nvPr/>
        </p:nvSpPr>
        <p:spPr>
          <a:xfrm>
            <a:off x="192505" y="4499697"/>
            <a:ext cx="298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script</a:t>
            </a:r>
          </a:p>
          <a:p>
            <a:pPr algn="ctr"/>
            <a:r>
              <a:rPr lang="en-US" dirty="0"/>
              <a:t>(passed as input to the interpreter)</a:t>
            </a:r>
          </a:p>
        </p:txBody>
      </p:sp>
    </p:spTree>
    <p:extLst>
      <p:ext uri="{BB962C8B-B14F-4D97-AF65-F5344CB8AC3E}">
        <p14:creationId xmlns:p14="http://schemas.microsoft.com/office/powerpoint/2010/main" val="25136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- definitions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C219E-12A6-4BDF-9622-AE2D8B96A573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programming practice is to have a:</a:t>
            </a:r>
          </a:p>
          <a:p>
            <a:pPr lvl="1"/>
            <a:r>
              <a:rPr lang="en-US" sz="1800" dirty="0"/>
              <a:t>Main script (calls modules) </a:t>
            </a:r>
          </a:p>
          <a:p>
            <a:pPr lvl="1"/>
            <a:r>
              <a:rPr lang="en-US" sz="1800" dirty="0"/>
              <a:t>Modules (can also call other modules)</a:t>
            </a:r>
          </a:p>
          <a:p>
            <a:r>
              <a:rPr lang="en-US" sz="2200" dirty="0"/>
              <a:t>A module is called by the main script (or other modules) using the </a:t>
            </a:r>
            <a:r>
              <a:rPr lang="en-US" sz="2200" b="1" dirty="0"/>
              <a:t>import</a:t>
            </a:r>
            <a:r>
              <a:rPr lang="en-US" sz="2200" dirty="0"/>
              <a:t> command</a:t>
            </a:r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21B9F-6D6C-49AB-85F2-08FB38FEB0A5}"/>
              </a:ext>
            </a:extLst>
          </p:cNvPr>
          <p:cNvSpPr/>
          <p:nvPr/>
        </p:nvSpPr>
        <p:spPr>
          <a:xfrm>
            <a:off x="0" y="3299623"/>
            <a:ext cx="12192000" cy="237928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5B36-6FF5-4B16-BB96-FBBDD77A0765}"/>
              </a:ext>
            </a:extLst>
          </p:cNvPr>
          <p:cNvSpPr/>
          <p:nvPr/>
        </p:nvSpPr>
        <p:spPr>
          <a:xfrm>
            <a:off x="894366" y="3441020"/>
            <a:ext cx="4459687" cy="55346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13EBE-0793-4864-8C5D-203235BFDB2B}"/>
              </a:ext>
            </a:extLst>
          </p:cNvPr>
          <p:cNvSpPr/>
          <p:nvPr/>
        </p:nvSpPr>
        <p:spPr>
          <a:xfrm>
            <a:off x="6683144" y="3465080"/>
            <a:ext cx="3772298" cy="52940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products.py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FE997E-7E97-48B2-B1E7-7B2D5A289CA5}"/>
              </a:ext>
            </a:extLst>
          </p:cNvPr>
          <p:cNvCxnSpPr/>
          <p:nvPr/>
        </p:nvCxnSpPr>
        <p:spPr>
          <a:xfrm>
            <a:off x="5555380" y="3752165"/>
            <a:ext cx="8422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9A3444-081C-46E1-B842-E4DB0AE9F1ED}"/>
              </a:ext>
            </a:extLst>
          </p:cNvPr>
          <p:cNvSpPr txBox="1"/>
          <p:nvPr/>
        </p:nvSpPr>
        <p:spPr>
          <a:xfrm>
            <a:off x="6689363" y="4024516"/>
            <a:ext cx="3766079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store_A</a:t>
            </a:r>
            <a:r>
              <a:rPr lang="en-US" dirty="0"/>
              <a:t> = '</a:t>
            </a:r>
            <a:r>
              <a:rPr lang="en-US" dirty="0" err="1"/>
              <a:t>Organges</a:t>
            </a:r>
            <a:r>
              <a:rPr lang="en-US" dirty="0"/>
              <a:t>'</a:t>
            </a:r>
          </a:p>
          <a:p>
            <a:r>
              <a:rPr lang="en-US" dirty="0" err="1"/>
              <a:t>store_B</a:t>
            </a:r>
            <a:r>
              <a:rPr lang="en-US" dirty="0"/>
              <a:t> = 'Apples'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AA19-60E1-4890-A534-05EBD4783F02}"/>
              </a:ext>
            </a:extLst>
          </p:cNvPr>
          <p:cNvSpPr txBox="1"/>
          <p:nvPr/>
        </p:nvSpPr>
        <p:spPr>
          <a:xfrm>
            <a:off x="892783" y="4015152"/>
            <a:ext cx="4461270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list product categories</a:t>
            </a:r>
          </a:p>
          <a:p>
            <a:r>
              <a:rPr lang="en-US" b="1" dirty="0"/>
              <a:t>import products</a:t>
            </a:r>
          </a:p>
          <a:p>
            <a:r>
              <a:rPr lang="en-US" dirty="0"/>
              <a:t>print('Store A product is:', </a:t>
            </a:r>
            <a:r>
              <a:rPr lang="en-US" b="1" dirty="0" err="1"/>
              <a:t>products.</a:t>
            </a:r>
            <a:r>
              <a:rPr lang="en-US" dirty="0" err="1"/>
              <a:t>store_A</a:t>
            </a:r>
            <a:r>
              <a:rPr lang="en-US" dirty="0"/>
              <a:t>)</a:t>
            </a:r>
          </a:p>
          <a:p>
            <a:r>
              <a:rPr lang="en-US" dirty="0"/>
              <a:t>print('Store B product is:', </a:t>
            </a:r>
            <a:r>
              <a:rPr lang="en-US" b="1" dirty="0" err="1"/>
              <a:t>products.</a:t>
            </a:r>
            <a:r>
              <a:rPr lang="en-US" dirty="0" err="1"/>
              <a:t>store_B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31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501C0DFC-F9CE-4A10-A60B-629AF2B59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C95462-52C4-4C6D-A2F2-E83F13DB5253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 - definitions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4C219E-12A6-4BDF-9622-AE2D8B96A573}"/>
              </a:ext>
            </a:extLst>
          </p:cNvPr>
          <p:cNvSpPr txBox="1">
            <a:spLocks/>
          </p:cNvSpPr>
          <p:nvPr/>
        </p:nvSpPr>
        <p:spPr>
          <a:xfrm>
            <a:off x="691415" y="1720426"/>
            <a:ext cx="11412353" cy="484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Good programming practice is to have a:</a:t>
            </a:r>
          </a:p>
          <a:p>
            <a:pPr lvl="1"/>
            <a:r>
              <a:rPr lang="en-US" sz="1800" dirty="0"/>
              <a:t>Main script (calls modules) </a:t>
            </a:r>
          </a:p>
          <a:p>
            <a:pPr lvl="1"/>
            <a:r>
              <a:rPr lang="en-US" sz="1800" dirty="0"/>
              <a:t>Modules (can also call other modules)</a:t>
            </a:r>
          </a:p>
          <a:p>
            <a:r>
              <a:rPr lang="en-US" sz="2200" dirty="0"/>
              <a:t>A module is called by the main script (or other modules) using the </a:t>
            </a:r>
            <a:r>
              <a:rPr lang="en-US" sz="2200" b="1" dirty="0"/>
              <a:t>import</a:t>
            </a:r>
            <a:r>
              <a:rPr lang="en-US" sz="2200" dirty="0"/>
              <a:t> command</a:t>
            </a:r>
          </a:p>
          <a:p>
            <a:endParaRPr lang="en-US" sz="2200" dirty="0"/>
          </a:p>
          <a:p>
            <a:endParaRPr lang="en-US" sz="1800" dirty="0"/>
          </a:p>
          <a:p>
            <a:pPr marL="0" indent="0">
              <a:buNone/>
            </a:pPr>
            <a:endParaRPr lang="en-US" sz="2200" b="1" dirty="0"/>
          </a:p>
          <a:p>
            <a:endParaRPr lang="en-US" sz="18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21B9F-6D6C-49AB-85F2-08FB38FEB0A5}"/>
              </a:ext>
            </a:extLst>
          </p:cNvPr>
          <p:cNvSpPr/>
          <p:nvPr/>
        </p:nvSpPr>
        <p:spPr>
          <a:xfrm>
            <a:off x="0" y="3299623"/>
            <a:ext cx="12192000" cy="2379281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D5B36-6FF5-4B16-BB96-FBBDD77A0765}"/>
              </a:ext>
            </a:extLst>
          </p:cNvPr>
          <p:cNvSpPr/>
          <p:nvPr/>
        </p:nvSpPr>
        <p:spPr>
          <a:xfrm>
            <a:off x="894366" y="3441020"/>
            <a:ext cx="4459687" cy="55346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main.py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413EBE-0793-4864-8C5D-203235BFDB2B}"/>
              </a:ext>
            </a:extLst>
          </p:cNvPr>
          <p:cNvSpPr/>
          <p:nvPr/>
        </p:nvSpPr>
        <p:spPr>
          <a:xfrm>
            <a:off x="6683144" y="3465080"/>
            <a:ext cx="3772298" cy="52940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products.py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FE997E-7E97-48B2-B1E7-7B2D5A289CA5}"/>
              </a:ext>
            </a:extLst>
          </p:cNvPr>
          <p:cNvCxnSpPr/>
          <p:nvPr/>
        </p:nvCxnSpPr>
        <p:spPr>
          <a:xfrm>
            <a:off x="5555380" y="3752165"/>
            <a:ext cx="8422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09A3444-081C-46E1-B842-E4DB0AE9F1ED}"/>
              </a:ext>
            </a:extLst>
          </p:cNvPr>
          <p:cNvSpPr txBox="1"/>
          <p:nvPr/>
        </p:nvSpPr>
        <p:spPr>
          <a:xfrm>
            <a:off x="6689363" y="4024516"/>
            <a:ext cx="3766079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store_A</a:t>
            </a:r>
            <a:r>
              <a:rPr lang="en-US" dirty="0"/>
              <a:t> = '</a:t>
            </a:r>
            <a:r>
              <a:rPr lang="en-US" dirty="0" err="1"/>
              <a:t>Organges</a:t>
            </a:r>
            <a:r>
              <a:rPr lang="en-US" dirty="0"/>
              <a:t>'</a:t>
            </a:r>
          </a:p>
          <a:p>
            <a:r>
              <a:rPr lang="en-US" dirty="0" err="1"/>
              <a:t>store_B</a:t>
            </a:r>
            <a:r>
              <a:rPr lang="en-US" dirty="0"/>
              <a:t> = 'Apples'</a:t>
            </a:r>
          </a:p>
          <a:p>
            <a:r>
              <a:rPr lang="en-US" dirty="0">
                <a:highlight>
                  <a:srgbClr val="FFFF00"/>
                </a:highlight>
              </a:rPr>
              <a:t># Executes only if run as a main script</a:t>
            </a:r>
          </a:p>
          <a:p>
            <a:r>
              <a:rPr lang="en-US" dirty="0"/>
              <a:t>if __name__ == '__main__'</a:t>
            </a:r>
          </a:p>
          <a:p>
            <a:r>
              <a:rPr lang="en-US" dirty="0"/>
              <a:t>print(' Store A product is', </a:t>
            </a:r>
            <a:r>
              <a:rPr lang="en-US" dirty="0" err="1"/>
              <a:t>store_A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AA19-60E1-4890-A534-05EBD4783F02}"/>
              </a:ext>
            </a:extLst>
          </p:cNvPr>
          <p:cNvSpPr txBox="1"/>
          <p:nvPr/>
        </p:nvSpPr>
        <p:spPr>
          <a:xfrm>
            <a:off x="892783" y="4015152"/>
            <a:ext cx="4461270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list product categories</a:t>
            </a:r>
          </a:p>
          <a:p>
            <a:r>
              <a:rPr lang="en-US" b="1" dirty="0"/>
              <a:t>import products</a:t>
            </a:r>
          </a:p>
          <a:p>
            <a:r>
              <a:rPr lang="en-US" dirty="0"/>
              <a:t>print('Store A product is:', </a:t>
            </a:r>
            <a:r>
              <a:rPr lang="en-US" b="1" dirty="0" err="1"/>
              <a:t>products.</a:t>
            </a:r>
            <a:r>
              <a:rPr lang="en-US" dirty="0" err="1"/>
              <a:t>store_A</a:t>
            </a:r>
            <a:r>
              <a:rPr lang="en-US" dirty="0"/>
              <a:t>)</a:t>
            </a:r>
          </a:p>
          <a:p>
            <a:r>
              <a:rPr lang="en-US" dirty="0"/>
              <a:t>print('Store B product is:', </a:t>
            </a:r>
            <a:r>
              <a:rPr lang="en-US" b="1" dirty="0" err="1"/>
              <a:t>products.</a:t>
            </a:r>
            <a:r>
              <a:rPr lang="en-US" dirty="0" err="1"/>
              <a:t>store_B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60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do you deal with long and difficult scripts?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Split code into main script and modules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Code written in a single file is hard to read</a:t>
            </a: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2827509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You want to create new instances of the Dog class. Multiple modules require the use of the Dog class.</a:t>
            </a:r>
          </a:p>
          <a:p>
            <a:endParaRPr lang="en-US" sz="2200" dirty="0"/>
          </a:p>
          <a:p>
            <a:r>
              <a:rPr lang="en-US" sz="2200" dirty="0"/>
              <a:t>What is the most efficient way to write code to define this class?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Create a module that contains this class only; or a module that contains a collection of classes. The main idea is to create the class only once (avoid repetitions of the same code)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1463431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happens when you import a module? i.e. what is printed out in the Console?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Python interpreter automatically runs the module imported. For example, if the imported module contains any print statements you will see the output in the Console.</a:t>
            </a: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3943661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Assume you have created a module named </a:t>
            </a:r>
            <a:r>
              <a:rPr lang="en-US" sz="2200" b="1" dirty="0" err="1"/>
              <a:t>my_world</a:t>
            </a:r>
            <a:endParaRPr lang="en-US" sz="2200" b="1" dirty="0"/>
          </a:p>
          <a:p>
            <a:r>
              <a:rPr lang="en-US" sz="2200" dirty="0"/>
              <a:t>Are modules case sensitive? What happens if you type </a:t>
            </a:r>
            <a:r>
              <a:rPr lang="en-US" sz="2200" b="1" dirty="0"/>
              <a:t>import </a:t>
            </a:r>
            <a:r>
              <a:rPr lang="en-US" sz="2200" b="1" dirty="0" err="1"/>
              <a:t>my_World</a:t>
            </a:r>
            <a:endParaRPr lang="en-US" sz="2200" b="1" dirty="0"/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Python is a case-sensitive programming language. A Syntax Error will stop the execution of your code.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3893091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Where do you usually write import statements?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Good practice is to add them at the top of the file</a:t>
            </a:r>
            <a:endParaRPr lang="en-US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119491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Let’s talk about two dogs: </a:t>
            </a:r>
            <a:r>
              <a:rPr lang="en-US" sz="2200" dirty="0" err="1"/>
              <a:t>Maika</a:t>
            </a:r>
            <a:r>
              <a:rPr lang="en-US" sz="2200" dirty="0"/>
              <a:t> and Bonnie</a:t>
            </a:r>
          </a:p>
          <a:p>
            <a:endParaRPr lang="en-US" sz="2200" b="1" dirty="0"/>
          </a:p>
          <a:p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r>
              <a:rPr lang="en-US" sz="2200" dirty="0"/>
              <a:t>A specific dog is considered an object in OOP</a:t>
            </a:r>
          </a:p>
          <a:p>
            <a:endParaRPr lang="en-US" sz="2200" b="1" dirty="0"/>
          </a:p>
          <a:p>
            <a:r>
              <a:rPr lang="en-US" sz="2200" dirty="0"/>
              <a:t>An object is an instance of the class </a:t>
            </a:r>
            <a:r>
              <a:rPr lang="en-US" sz="2200" b="1" dirty="0"/>
              <a:t>Dog</a:t>
            </a:r>
          </a:p>
          <a:p>
            <a:endParaRPr lang="en-US" sz="2200" b="1" dirty="0"/>
          </a:p>
          <a:p>
            <a:r>
              <a:rPr lang="en-US" sz="2200" b="1" dirty="0"/>
              <a:t>This is the basic principle of OOP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OOP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33E43-D095-4022-9DEE-8D2E72696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62" y="2223083"/>
            <a:ext cx="2083266" cy="156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E0D87-F2FF-4929-81D7-4B6FBB24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39" y="2223083"/>
            <a:ext cx="2083266" cy="156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2F4BFF-0A6B-49AB-8E3D-F709338EF490}"/>
              </a:ext>
            </a:extLst>
          </p:cNvPr>
          <p:cNvSpPr txBox="1"/>
          <p:nvPr/>
        </p:nvSpPr>
        <p:spPr>
          <a:xfrm>
            <a:off x="7180976" y="2567226"/>
            <a:ext cx="4639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Remember Exam 1 is on Friday between 10-12 pm. Don’t relax!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B876E-547F-49D7-8174-7CBD51E631FF}"/>
              </a:ext>
            </a:extLst>
          </p:cNvPr>
          <p:cNvCxnSpPr/>
          <p:nvPr/>
        </p:nvCxnSpPr>
        <p:spPr>
          <a:xfrm>
            <a:off x="6266576" y="2801923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00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is a built-in module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Exists in the Python library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333801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you import specific names from a module?</a:t>
            </a: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Using dot (.) notation</a:t>
            </a:r>
          </a:p>
          <a:p>
            <a:endParaRPr lang="en-US" sz="2200" dirty="0"/>
          </a:p>
          <a:p>
            <a:pPr lvl="1"/>
            <a:endParaRPr lang="en-US" sz="1800" b="1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1288234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you execute a module as a script?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Add command if __name__ == “__main__”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Modules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1902349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is a package in Python?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 collection of modules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Packages - definitions</a:t>
            </a:r>
          </a:p>
        </p:txBody>
      </p:sp>
    </p:spTree>
    <p:extLst>
      <p:ext uri="{BB962C8B-B14F-4D97-AF65-F5344CB8AC3E}">
        <p14:creationId xmlns:p14="http://schemas.microsoft.com/office/powerpoint/2010/main" val="2472448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878714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is Python’s standard library</a:t>
            </a:r>
          </a:p>
          <a:p>
            <a:pPr lvl="1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Built-in packages (that come pre-installed with Python)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Library - definitions</a:t>
            </a:r>
          </a:p>
        </p:txBody>
      </p:sp>
    </p:spTree>
    <p:extLst>
      <p:ext uri="{BB962C8B-B14F-4D97-AF65-F5344CB8AC3E}">
        <p14:creationId xmlns:p14="http://schemas.microsoft.com/office/powerpoint/2010/main" val="3474288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Managing code in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00F1-690B-43B5-9ABC-FE727E36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5" y="1699518"/>
            <a:ext cx="7553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25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Creating a package called “inventory”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A575D-58C8-48CB-92F6-013B0246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52" y="1434517"/>
            <a:ext cx="9755693" cy="50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29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2BAF83-F3FA-4613-B741-5A3BDDDAB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OOP in Python: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https://www.datacamp.com/community/tutorials/python-oop-tutorial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 example w/ and w/o classes: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https://stackoverflow.com/questions/33072570/when-should-i-be-using-classes-in-python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Managing code: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https://pyecon.org/down/pyecon.pdf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3351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So </a:t>
            </a:r>
            <a:r>
              <a:rPr lang="en-US" sz="2200" dirty="0" err="1"/>
              <a:t>Maika</a:t>
            </a:r>
            <a:r>
              <a:rPr lang="en-US" sz="2200" dirty="0"/>
              <a:t> and Bonnie belong to the class </a:t>
            </a:r>
            <a:r>
              <a:rPr lang="en-US" sz="2200" b="1" dirty="0"/>
              <a:t>Dog</a:t>
            </a:r>
          </a:p>
          <a:p>
            <a:endParaRPr lang="en-US" sz="2200" b="1" dirty="0"/>
          </a:p>
          <a:p>
            <a:r>
              <a:rPr lang="en-US" sz="2200" dirty="0"/>
              <a:t>Their attributes are:</a:t>
            </a:r>
          </a:p>
          <a:p>
            <a:pPr lvl="1"/>
            <a:r>
              <a:rPr lang="en-US" sz="1800" b="1" dirty="0"/>
              <a:t>name</a:t>
            </a:r>
            <a:r>
              <a:rPr lang="en-US" sz="1800" dirty="0"/>
              <a:t>: [“</a:t>
            </a:r>
            <a:r>
              <a:rPr lang="en-US" sz="1800" dirty="0" err="1"/>
              <a:t>Maika</a:t>
            </a:r>
            <a:r>
              <a:rPr lang="en-US" sz="1800" dirty="0"/>
              <a:t>”, “Bonnie”]</a:t>
            </a:r>
          </a:p>
          <a:p>
            <a:pPr lvl="1"/>
            <a:r>
              <a:rPr lang="en-US" sz="1800" b="1" dirty="0"/>
              <a:t>age</a:t>
            </a:r>
            <a:r>
              <a:rPr lang="en-US" sz="1800" dirty="0"/>
              <a:t>: [2, 1]</a:t>
            </a:r>
          </a:p>
          <a:p>
            <a:endParaRPr lang="en-US" sz="2200" b="1" dirty="0"/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139531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Python is a great programming language that supports OOP</a:t>
            </a:r>
          </a:p>
          <a:p>
            <a:endParaRPr lang="en-US" sz="2200" dirty="0"/>
          </a:p>
          <a:p>
            <a:r>
              <a:rPr lang="en-US" sz="2200" dirty="0"/>
              <a:t>You can use it to define attributes and methods, which you can later call</a:t>
            </a:r>
          </a:p>
          <a:p>
            <a:endParaRPr lang="en-US" sz="2200" dirty="0"/>
          </a:p>
          <a:p>
            <a:r>
              <a:rPr lang="en-US" sz="2200" dirty="0"/>
              <a:t>Unlike other OOP languages (e.g. Java), it is based on dynamic typing</a:t>
            </a:r>
          </a:p>
          <a:p>
            <a:endParaRPr lang="en-US" sz="2200" dirty="0"/>
          </a:p>
          <a:p>
            <a:r>
              <a:rPr lang="en-US" sz="2200" dirty="0"/>
              <a:t>So you don’t need to declare the type of variables and arguments</a:t>
            </a:r>
          </a:p>
          <a:p>
            <a:endParaRPr lang="en-US" sz="2200" dirty="0"/>
          </a:p>
          <a:p>
            <a:r>
              <a:rPr lang="en-US" sz="2200" dirty="0"/>
              <a:t>Python code is easier to read and intuitive</a:t>
            </a:r>
          </a:p>
          <a:p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OOP in Python</a:t>
            </a:r>
          </a:p>
        </p:txBody>
      </p:sp>
    </p:spTree>
    <p:extLst>
      <p:ext uri="{BB962C8B-B14F-4D97-AF65-F5344CB8AC3E}">
        <p14:creationId xmlns:p14="http://schemas.microsoft.com/office/powerpoint/2010/main" val="5907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Definition</a:t>
            </a:r>
          </a:p>
          <a:p>
            <a:r>
              <a:rPr lang="en-US" sz="2200" dirty="0"/>
              <a:t>Constructor</a:t>
            </a:r>
          </a:p>
          <a:p>
            <a:r>
              <a:rPr lang="en-US" sz="2200" dirty="0"/>
              <a:t>Instantiation</a:t>
            </a:r>
          </a:p>
          <a:p>
            <a:r>
              <a:rPr lang="en-US" sz="2200" dirty="0"/>
              <a:t>Class, instance, method object</a:t>
            </a:r>
          </a:p>
          <a:p>
            <a:r>
              <a:rPr lang="en-US" sz="2200" dirty="0"/>
              <a:t>User-defined methods</a:t>
            </a:r>
          </a:p>
          <a:p>
            <a:r>
              <a:rPr lang="en-US" sz="2200" dirty="0"/>
              <a:t>Class vs. instance attributes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8: Classes</a:t>
            </a:r>
          </a:p>
        </p:txBody>
      </p:sp>
    </p:spTree>
    <p:extLst>
      <p:ext uri="{BB962C8B-B14F-4D97-AF65-F5344CB8AC3E}">
        <p14:creationId xmlns:p14="http://schemas.microsoft.com/office/powerpoint/2010/main" val="85278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694157" cy="4351338"/>
          </a:xfrm>
        </p:spPr>
        <p:txBody>
          <a:bodyPr>
            <a:noAutofit/>
          </a:bodyPr>
          <a:lstStyle/>
          <a:p>
            <a:r>
              <a:rPr lang="en-US" sz="2200" dirty="0"/>
              <a:t>Classes provide a high-level approach to organize a program</a:t>
            </a:r>
          </a:p>
          <a:p>
            <a:r>
              <a:rPr lang="en-US" sz="2200" b="1" dirty="0"/>
              <a:t>Classes are objects </a:t>
            </a:r>
            <a:r>
              <a:rPr lang="en-US" sz="2200" dirty="0"/>
              <a:t>containing groups of related variables and functions</a:t>
            </a:r>
          </a:p>
          <a:p>
            <a:r>
              <a:rPr lang="en-US" sz="2200" dirty="0"/>
              <a:t>Let's learn from an example:</a:t>
            </a:r>
          </a:p>
          <a:p>
            <a:pPr lvl="1"/>
            <a:r>
              <a:rPr lang="en-US" sz="1800" dirty="0"/>
              <a:t>Assume we have a database with patient info, such as: age, weight, asthma </a:t>
            </a:r>
          </a:p>
          <a:p>
            <a:pPr lvl="1"/>
            <a:r>
              <a:rPr lang="en-US" sz="1800" dirty="0"/>
              <a:t>We can create a class (object) </a:t>
            </a:r>
            <a:r>
              <a:rPr lang="en-US" sz="1800" i="1" dirty="0"/>
              <a:t>Patients</a:t>
            </a:r>
            <a:r>
              <a:rPr lang="en-US" sz="1800" dirty="0"/>
              <a:t> with </a:t>
            </a:r>
            <a:r>
              <a:rPr lang="en-US" sz="1800" b="1" dirty="0"/>
              <a:t>attributes</a:t>
            </a:r>
            <a:r>
              <a:rPr lang="en-US" sz="1800" dirty="0"/>
              <a:t> </a:t>
            </a:r>
            <a:r>
              <a:rPr lang="en-US" sz="1800" i="1" dirty="0"/>
              <a:t>age, weight, asthma</a:t>
            </a:r>
            <a:endParaRPr lang="en-US" sz="1400" i="1" dirty="0"/>
          </a:p>
          <a:p>
            <a:pPr lvl="1"/>
            <a:r>
              <a:rPr lang="en-US" sz="1800" dirty="0"/>
              <a:t>This can be done using the </a:t>
            </a:r>
            <a:r>
              <a:rPr lang="en-US" sz="1800" b="1" dirty="0"/>
              <a:t>class </a:t>
            </a:r>
            <a:r>
              <a:rPr lang="en-US" sz="1800" dirty="0"/>
              <a:t>keyword and the </a:t>
            </a:r>
            <a:r>
              <a:rPr lang="en-US" sz="1800" b="1" dirty="0"/>
              <a:t>__</a:t>
            </a:r>
            <a:r>
              <a:rPr lang="en-US" sz="1800" b="1" dirty="0" err="1"/>
              <a:t>init</a:t>
            </a:r>
            <a:r>
              <a:rPr lang="en-US" sz="1800" b="1" dirty="0"/>
              <a:t>__(self) </a:t>
            </a:r>
            <a:r>
              <a:rPr lang="en-US" sz="1800" dirty="0"/>
              <a:t>constructor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Class definition</a:t>
            </a:r>
          </a:p>
        </p:txBody>
      </p:sp>
    </p:spTree>
    <p:extLst>
      <p:ext uri="{BB962C8B-B14F-4D97-AF65-F5344CB8AC3E}">
        <p14:creationId xmlns:p14="http://schemas.microsoft.com/office/powerpoint/2010/main" val="2845117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7033</TotalTime>
  <Words>3906</Words>
  <Application>Microsoft Office PowerPoint</Application>
  <PresentationFormat>Widescreen</PresentationFormat>
  <Paragraphs>584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182</cp:revision>
  <dcterms:created xsi:type="dcterms:W3CDTF">2019-05-22T19:07:16Z</dcterms:created>
  <dcterms:modified xsi:type="dcterms:W3CDTF">2019-07-23T15:25:16Z</dcterms:modified>
</cp:coreProperties>
</file>